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5"/>
  </p:notesMasterIdLst>
  <p:sldIdLst>
    <p:sldId id="259" r:id="rId5"/>
    <p:sldId id="262" r:id="rId6"/>
    <p:sldId id="290" r:id="rId7"/>
    <p:sldId id="275" r:id="rId8"/>
    <p:sldId id="301" r:id="rId9"/>
    <p:sldId id="291" r:id="rId10"/>
    <p:sldId id="292" r:id="rId11"/>
    <p:sldId id="272" r:id="rId12"/>
    <p:sldId id="293" r:id="rId13"/>
    <p:sldId id="294" r:id="rId14"/>
    <p:sldId id="295" r:id="rId15"/>
    <p:sldId id="296" r:id="rId16"/>
    <p:sldId id="299" r:id="rId17"/>
    <p:sldId id="298" r:id="rId18"/>
    <p:sldId id="314" r:id="rId19"/>
    <p:sldId id="315" r:id="rId20"/>
    <p:sldId id="312" r:id="rId21"/>
    <p:sldId id="300" r:id="rId22"/>
    <p:sldId id="311" r:id="rId23"/>
    <p:sldId id="297" r:id="rId24"/>
    <p:sldId id="302" r:id="rId25"/>
    <p:sldId id="303" r:id="rId26"/>
    <p:sldId id="305" r:id="rId27"/>
    <p:sldId id="306" r:id="rId28"/>
    <p:sldId id="307" r:id="rId29"/>
    <p:sldId id="308" r:id="rId30"/>
    <p:sldId id="309" r:id="rId31"/>
    <p:sldId id="316" r:id="rId32"/>
    <p:sldId id="317" r:id="rId33"/>
    <p:sldId id="274" r:id="rId34"/>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296"/>
    <p:restoredTop sz="63256"/>
  </p:normalViewPr>
  <p:slideViewPr>
    <p:cSldViewPr snapToObjects="1">
      <p:cViewPr>
        <p:scale>
          <a:sx n="35" d="100"/>
          <a:sy n="35" d="100"/>
        </p:scale>
        <p:origin x="320" y="296"/>
      </p:cViewPr>
      <p:guideLst>
        <p:guide orient="horz" pos="3240"/>
        <p:guide pos="5760"/>
      </p:guideLst>
    </p:cSldViewPr>
  </p:slideViewPr>
  <p:outlineViewPr>
    <p:cViewPr>
      <p:scale>
        <a:sx n="33" d="100"/>
        <a:sy n="33" d="100"/>
      </p:scale>
      <p:origin x="0" y="-18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4AF25-B136-9240-9AB4-583B687846C8}" type="datetimeFigureOut">
              <a:rPr lang="en-US" smtClean="0"/>
              <a:t>7/15/24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C6366-923F-1E4D-A532-3CA59BF46669}" type="slidenum">
              <a:rPr lang="en-US" smtClean="0"/>
              <a:t>‹#›</a:t>
            </a:fld>
            <a:endParaRPr lang="en-US"/>
          </a:p>
        </p:txBody>
      </p:sp>
    </p:spTree>
    <p:extLst>
      <p:ext uri="{BB962C8B-B14F-4D97-AF65-F5344CB8AC3E}">
        <p14:creationId xmlns:p14="http://schemas.microsoft.com/office/powerpoint/2010/main" val="243906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lesson 3 of module 2 of Bayesian Inference</a:t>
            </a:r>
          </a:p>
        </p:txBody>
      </p:sp>
      <p:sp>
        <p:nvSpPr>
          <p:cNvPr id="4" name="Slide Number Placeholder 3"/>
          <p:cNvSpPr>
            <a:spLocks noGrp="1"/>
          </p:cNvSpPr>
          <p:nvPr>
            <p:ph type="sldNum" sz="quarter" idx="5"/>
          </p:nvPr>
        </p:nvSpPr>
        <p:spPr/>
        <p:txBody>
          <a:bodyPr/>
          <a:lstStyle/>
          <a:p>
            <a:fld id="{858C6366-923F-1E4D-A532-3CA59BF46669}" type="slidenum">
              <a:rPr lang="en-US" smtClean="0"/>
              <a:t>1</a:t>
            </a:fld>
            <a:endParaRPr lang="en-US"/>
          </a:p>
        </p:txBody>
      </p:sp>
    </p:spTree>
    <p:extLst>
      <p:ext uri="{BB962C8B-B14F-4D97-AF65-F5344CB8AC3E}">
        <p14:creationId xmlns:p14="http://schemas.microsoft.com/office/powerpoint/2010/main" val="310404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notice the prevalence of the inverse variance appearing in all of these equations, including the one that defines the variance of the posterior.</a:t>
            </a:r>
          </a:p>
          <a:p>
            <a:endParaRPr lang="en-US" dirty="0"/>
          </a:p>
          <a:p>
            <a:r>
              <a:rPr lang="en-US" dirty="0"/>
              <a:t>This is called precision </a:t>
            </a:r>
          </a:p>
        </p:txBody>
      </p:sp>
      <p:sp>
        <p:nvSpPr>
          <p:cNvPr id="4" name="Slide Number Placeholder 3"/>
          <p:cNvSpPr>
            <a:spLocks noGrp="1"/>
          </p:cNvSpPr>
          <p:nvPr>
            <p:ph type="sldNum" sz="quarter" idx="5"/>
          </p:nvPr>
        </p:nvSpPr>
        <p:spPr/>
        <p:txBody>
          <a:bodyPr/>
          <a:lstStyle/>
          <a:p>
            <a:fld id="{858C6366-923F-1E4D-A532-3CA59BF46669}" type="slidenum">
              <a:rPr lang="en-US" smtClean="0"/>
              <a:t>10</a:t>
            </a:fld>
            <a:endParaRPr lang="en-US"/>
          </a:p>
        </p:txBody>
      </p:sp>
    </p:spTree>
    <p:extLst>
      <p:ext uri="{BB962C8B-B14F-4D97-AF65-F5344CB8AC3E}">
        <p14:creationId xmlns:p14="http://schemas.microsoft.com/office/powerpoint/2010/main" val="89946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inverse variance is called </a:t>
            </a:r>
            <a:r>
              <a:rPr lang="en-US" b="1" dirty="0">
                <a:solidFill>
                  <a:schemeClr val="bg1"/>
                </a:solidFill>
              </a:rPr>
              <a:t>precision</a:t>
            </a:r>
            <a:r>
              <a:rPr lang="en-US" dirty="0"/>
              <a:t>.</a:t>
            </a:r>
          </a:p>
          <a:p>
            <a:r>
              <a:rPr lang="en-US" dirty="0"/>
              <a:t> </a:t>
            </a:r>
          </a:p>
          <a:p>
            <a:r>
              <a:rPr lang="en-US" i="1" dirty="0"/>
              <a:t>You’ll notice that the posterior precision equals the prior precision plus the data precision.</a:t>
            </a:r>
          </a:p>
          <a:p>
            <a:endParaRPr lang="en-US" i="1" dirty="0"/>
          </a:p>
          <a:p>
            <a:r>
              <a:rPr lang="en-US" i="1" dirty="0"/>
              <a:t>Moreover, the precision is relevant to the mean. The posterior mean is expressed as a weighted average of the prior mean and the observed value, y, with the precisions serving as the weights.</a:t>
            </a:r>
          </a:p>
          <a:p>
            <a:endParaRPr lang="en-US" i="1" dirty="0"/>
          </a:p>
          <a:p>
            <a:r>
              <a:rPr lang="en-US" i="1" dirty="0"/>
              <a:t>Precision turns out to be a fundamental concept in statistical modeling because it simplifies mathematical derivations, enhances numerical stability, and facilitates the combination of information from multiple sources. You will see this again in many derivations throughout the class. </a:t>
            </a:r>
          </a:p>
        </p:txBody>
      </p:sp>
      <p:sp>
        <p:nvSpPr>
          <p:cNvPr id="4" name="Slide Number Placeholder 3"/>
          <p:cNvSpPr>
            <a:spLocks noGrp="1"/>
          </p:cNvSpPr>
          <p:nvPr>
            <p:ph type="sldNum" sz="quarter" idx="5"/>
          </p:nvPr>
        </p:nvSpPr>
        <p:spPr/>
        <p:txBody>
          <a:bodyPr/>
          <a:lstStyle/>
          <a:p>
            <a:fld id="{858C6366-923F-1E4D-A532-3CA59BF46669}" type="slidenum">
              <a:rPr lang="en-US" smtClean="0"/>
              <a:t>11</a:t>
            </a:fld>
            <a:endParaRPr lang="en-US"/>
          </a:p>
        </p:txBody>
      </p:sp>
    </p:spTree>
    <p:extLst>
      <p:ext uri="{BB962C8B-B14F-4D97-AF65-F5344CB8AC3E}">
        <p14:creationId xmlns:p14="http://schemas.microsoft.com/office/powerpoint/2010/main" val="397469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The primary deliverable of any activity in Bayesian inference is the distribution itself. Such a distribution is used for prediction. </a:t>
                </a:r>
              </a:p>
              <a:p>
                <a:endParaRPr lang="en-US" dirty="0"/>
              </a:p>
              <a:p>
                <a:r>
                  <a:rPr lang="en-US" dirty="0"/>
                  <a:t>For predicting a single future data point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reference the equation WE SAW from lesson 1: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rPr>
                      <m:t>𝑝</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a14:m>
                <a:endParaRPr lang="en-US" dirty="0"/>
              </a:p>
              <a:p>
                <a:r>
                  <a:rPr lang="en-US" dirty="0"/>
                  <a:t>Which scales the computation according to the posterior likelihood of all potential values of our hidden parameter</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a:t>
                </a:r>
              </a:p>
              <a:p>
                <a:endParaRPr lang="en-US" dirty="0"/>
              </a:p>
              <a:p>
                <a:r>
                  <a:rPr lang="en-US" dirty="0"/>
                  <a:t>For a normal distribution with an unknown mean, this integral can be expanded to be what you see here.  </a:t>
                </a:r>
              </a:p>
              <a:p>
                <a:endParaRPr lang="en-US" dirty="0"/>
              </a:p>
              <a:p>
                <a:r>
                  <a:rPr lang="en-US" dirty="0"/>
                  <a:t>Now we show that this simplified to a normal distribution for y-tilde. </a:t>
                </a:r>
              </a:p>
            </p:txBody>
          </p:sp>
        </mc:Choice>
        <mc:Fallback>
          <p:sp>
            <p:nvSpPr>
              <p:cNvPr id="3" name="Notes Placeholder 2"/>
              <p:cNvSpPr>
                <a:spLocks noGrp="1"/>
              </p:cNvSpPr>
              <p:nvPr>
                <p:ph type="body" idx="1"/>
              </p:nvPr>
            </p:nvSpPr>
            <p:spPr/>
            <p:txBody>
              <a:bodyPr/>
              <a:lstStyle/>
              <a:p>
                <a:r>
                  <a:rPr lang="en-US" dirty="0"/>
                  <a:t>The primary deliverable of any activity in Bayesian inference is the distribution itself. Such a distribution is used for prediction. </a:t>
                </a:r>
              </a:p>
              <a:p>
                <a:endParaRPr lang="en-US" dirty="0"/>
              </a:p>
              <a:p>
                <a:r>
                  <a:rPr lang="en-US" dirty="0"/>
                  <a:t>For predicting a single future data point </a:t>
                </a:r>
                <a:r>
                  <a:rPr lang="en-US" b="0" i="0">
                    <a:latin typeface="Cambria Math" panose="02040503050406030204" pitchFamily="18" charset="0"/>
                  </a:rPr>
                  <a:t>𝑦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reference the equation WE SAW from lesson 1: </a:t>
                </a:r>
                <a:r>
                  <a:rPr lang="en-US" b="0" i="0">
                    <a:latin typeface="Cambria Math" panose="02040503050406030204" pitchFamily="18" charset="0"/>
                  </a:rPr>
                  <a:t>𝑝(𝑦 ̃|𝑦)=∫1</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rPr>
                  <a:t>𝑝(𝑦 ̃|</a:t>
                </a:r>
                <a:r>
                  <a:rPr lang="en-US" i="0">
                    <a:latin typeface="Cambria Math" panose="02040503050406030204" pitchFamily="18" charset="0"/>
                    <a:ea typeface="Cambria Math" panose="02040503050406030204" pitchFamily="18" charset="0"/>
                  </a:rPr>
                  <a:t>𝜃)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𝜃</a:t>
                </a:r>
                <a:r>
                  <a:rPr lang="en-US" i="0">
                    <a:latin typeface="Cambria Math" panose="02040503050406030204" pitchFamily="18" charset="0"/>
                  </a:rPr>
                  <a:t>|𝑦)</a:t>
                </a:r>
                <a:r>
                  <a:rPr lang="en-US" b="0"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𝜃</a:t>
                </a:r>
                <a:endParaRPr lang="en-US" dirty="0"/>
              </a:p>
              <a:p>
                <a:r>
                  <a:rPr lang="en-US" dirty="0"/>
                  <a:t>Which scales the computation according to the posterior likelihood of all potential values of our hidden parameter</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𝜃</a:t>
                </a:r>
                <a:r>
                  <a:rPr lang="en-US" dirty="0"/>
                  <a:t>.</a:t>
                </a:r>
              </a:p>
              <a:p>
                <a:endParaRPr lang="en-US" dirty="0"/>
              </a:p>
              <a:p>
                <a:r>
                  <a:rPr lang="en-US" dirty="0"/>
                  <a:t>For a normal distribution with an unknown mean, this integral can be expanded to be what you see here.  </a:t>
                </a:r>
              </a:p>
              <a:p>
                <a:endParaRPr lang="en-US" dirty="0"/>
              </a:p>
              <a:p>
                <a:r>
                  <a:rPr lang="en-US" dirty="0"/>
                  <a:t>Now we show that this simplified to a normal distribution for y-tilde. </a:t>
                </a:r>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12</a:t>
            </a:fld>
            <a:endParaRPr lang="en-US"/>
          </a:p>
        </p:txBody>
      </p:sp>
    </p:spTree>
    <p:extLst>
      <p:ext uri="{BB962C8B-B14F-4D97-AF65-F5344CB8AC3E}">
        <p14:creationId xmlns:p14="http://schemas.microsoft.com/office/powerpoint/2010/main" val="408331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Simplifying to find the mean and variance of p(y~|y)</a:t>
            </a:r>
          </a:p>
        </p:txBody>
      </p:sp>
      <p:sp>
        <p:nvSpPr>
          <p:cNvPr id="4" name="Slide Number Placeholder 3"/>
          <p:cNvSpPr>
            <a:spLocks noGrp="1"/>
          </p:cNvSpPr>
          <p:nvPr>
            <p:ph type="sldNum" sz="quarter" idx="5"/>
          </p:nvPr>
        </p:nvSpPr>
        <p:spPr/>
        <p:txBody>
          <a:bodyPr/>
          <a:lstStyle/>
          <a:p>
            <a:fld id="{858C6366-923F-1E4D-A532-3CA59BF46669}" type="slidenum">
              <a:rPr lang="en-US" smtClean="0"/>
              <a:t>13</a:t>
            </a:fld>
            <a:endParaRPr lang="en-US"/>
          </a:p>
        </p:txBody>
      </p:sp>
    </p:spTree>
    <p:extLst>
      <p:ext uri="{BB962C8B-B14F-4D97-AF65-F5344CB8AC3E}">
        <p14:creationId xmlns:p14="http://schemas.microsoft.com/office/powerpoint/2010/main" val="301633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Up until now, </a:t>
                </a:r>
                <a14:m>
                  <m:oMath xmlns:m="http://schemas.openxmlformats.org/officeDocument/2006/math">
                    <m:r>
                      <a:rPr lang="en-US" i="1">
                        <a:latin typeface="Cambria Math" panose="02040503050406030204" pitchFamily="18" charset="0"/>
                      </a:rPr>
                      <m:t>𝑦</m:t>
                    </m:r>
                  </m:oMath>
                </a14:m>
                <a:r>
                  <a:rPr lang="en-US" dirty="0"/>
                  <a:t> was a single point. It is more realistic to consider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t>, </a:t>
                </a:r>
                <a:r>
                  <a:rPr lang="en-US" i="1" dirty="0"/>
                  <a:t>(assumed to be </a:t>
                </a:r>
                <a:r>
                  <a:rPr lang="en-US" i="1" dirty="0" err="1"/>
                  <a:t>i.i.d.</a:t>
                </a:r>
                <a:r>
                  <a:rPr lang="en-US" i="1" dirty="0"/>
                  <a:t>) </a:t>
                </a:r>
              </a:p>
              <a:p>
                <a:r>
                  <a:rPr lang="en-US" dirty="0"/>
                  <a:t>The extension considers products of the single point case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oMath>
                  </m:oMathPara>
                </a14:m>
                <a:endParaRPr lang="en-US" dirty="0"/>
              </a:p>
              <a:p>
                <a:r>
                  <a:rPr lang="en-US" dirty="0"/>
                  <a:t>Using the same calculations as before, we can derive an analogous normal distribution, relying on the sample mean which is a sufficient statistics in this context. </a:t>
                </a:r>
              </a:p>
            </p:txBody>
          </p:sp>
        </mc:Choice>
        <mc:Fallback>
          <p:sp>
            <p:nvSpPr>
              <p:cNvPr id="3" name="Notes Placeholder 2"/>
              <p:cNvSpPr>
                <a:spLocks noGrp="1"/>
              </p:cNvSpPr>
              <p:nvPr>
                <p:ph type="body" idx="1"/>
              </p:nvPr>
            </p:nvSpPr>
            <p:spPr/>
            <p:txBody>
              <a:bodyPr/>
              <a:lstStyle/>
              <a:p>
                <a:r>
                  <a:rPr lang="en-US" dirty="0"/>
                  <a:t>Up until now, </a:t>
                </a:r>
                <a:r>
                  <a:rPr lang="en-US" i="0">
                    <a:latin typeface="Cambria Math" panose="02040503050406030204" pitchFamily="18" charset="0"/>
                  </a:rPr>
                  <a:t>𝑦</a:t>
                </a:r>
                <a:r>
                  <a:rPr lang="en-US" dirty="0"/>
                  <a:t> was a single point. It is more realistic to consider </a:t>
                </a:r>
                <a:r>
                  <a:rPr lang="en-US" i="0">
                    <a:latin typeface="Cambria Math" panose="02040503050406030204" pitchFamily="18" charset="0"/>
                  </a:rPr>
                  <a:t>𝑦</a:t>
                </a:r>
                <a:r>
                  <a:rPr lang="en-US" b="0" i="0">
                    <a:latin typeface="Cambria Math" panose="02040503050406030204" pitchFamily="18" charset="0"/>
                  </a:rPr>
                  <a:t>=(𝑦_1,…,</a:t>
                </a:r>
                <a:r>
                  <a:rPr lang="en-US" i="0">
                    <a:latin typeface="Cambria Math" panose="02040503050406030204" pitchFamily="18" charset="0"/>
                  </a:rPr>
                  <a:t>𝑦_</a:t>
                </a:r>
                <a:r>
                  <a:rPr lang="en-US" b="0" i="0">
                    <a:latin typeface="Cambria Math" panose="02040503050406030204" pitchFamily="18" charset="0"/>
                  </a:rPr>
                  <a:t>𝑛 )</a:t>
                </a:r>
                <a:r>
                  <a:rPr lang="en-US" dirty="0"/>
                  <a:t>, </a:t>
                </a:r>
                <a:r>
                  <a:rPr lang="en-US" i="1" dirty="0"/>
                  <a:t>(assumed to be </a:t>
                </a:r>
                <a:r>
                  <a:rPr lang="en-US" i="1" dirty="0" err="1"/>
                  <a:t>i.i.d.</a:t>
                </a:r>
                <a:r>
                  <a:rPr lang="en-US" i="1" dirty="0"/>
                  <a:t>) </a:t>
                </a:r>
              </a:p>
              <a:p>
                <a:r>
                  <a:rPr lang="en-US" dirty="0"/>
                  <a:t>The extension considers products of the single point case </a:t>
                </a:r>
              </a:p>
              <a:p>
                <a:pPr marL="0" indent="0">
                  <a:buNone/>
                </a:pPr>
                <a:r>
                  <a:rPr lang="en-US" b="0" i="0">
                    <a:latin typeface="Cambria Math" panose="02040503050406030204" pitchFamily="18" charset="0"/>
                  </a:rPr>
                  <a:t>𝑝(</a:t>
                </a:r>
                <a:r>
                  <a:rPr lang="en-US" b="0" i="0">
                    <a:latin typeface="Cambria Math" panose="02040503050406030204" pitchFamily="18" charset="0"/>
                    <a:ea typeface="Cambria Math" panose="02040503050406030204" pitchFamily="18" charset="0"/>
                  </a:rPr>
                  <a:t>𝜃│𝑦)∝𝑝(</a:t>
                </a:r>
                <a:r>
                  <a:rPr lang="en-US" i="0">
                    <a:latin typeface="Cambria Math" panose="02040503050406030204" pitchFamily="18" charset="0"/>
                    <a:ea typeface="Cambria Math" panose="02040503050406030204" pitchFamily="18" charset="0"/>
                  </a:rPr>
                  <a:t>𝜃</a:t>
                </a:r>
                <a:r>
                  <a:rPr lang="en-US" b="0" i="0">
                    <a:latin typeface="Cambria Math" panose="02040503050406030204" pitchFamily="18" charset="0"/>
                    <a:ea typeface="Cambria Math" panose="02040503050406030204" pitchFamily="18" charset="0"/>
                  </a:rPr>
                  <a:t>)𝑝(𝑦│</a:t>
                </a:r>
                <a:r>
                  <a:rPr lang="en-US" i="0">
                    <a:latin typeface="Cambria Math" panose="02040503050406030204" pitchFamily="18" charset="0"/>
                    <a:ea typeface="Cambria Math" panose="02040503050406030204" pitchFamily="18" charset="0"/>
                  </a:rPr>
                  <a:t>𝜃)</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p(𝜃)</a:t>
                </a:r>
                <a:r>
                  <a:rPr lang="en-US" b="0" i="0">
                    <a:latin typeface="Cambria Math" panose="02040503050406030204" pitchFamily="18" charset="0"/>
                    <a:ea typeface="Cambria Math" panose="02040503050406030204" pitchFamily="18" charset="0"/>
                  </a:rPr>
                  <a:t> ∏▒〖</a:t>
                </a:r>
                <a:r>
                  <a:rPr lang="en-US" i="0">
                    <a:latin typeface="Cambria Math" panose="02040503050406030204" pitchFamily="18" charset="0"/>
                    <a:ea typeface="Cambria Math" panose="02040503050406030204" pitchFamily="18" charset="0"/>
                  </a:rPr>
                  <a:t>𝑝(</a:t>
                </a:r>
                <a:r>
                  <a:rPr lang="en-US" b="0" i="0">
                    <a:latin typeface="Cambria Math" panose="02040503050406030204" pitchFamily="18" charset="0"/>
                    <a:ea typeface="Cambria Math" panose="02040503050406030204" pitchFamily="18" charset="0"/>
                  </a:rPr>
                  <a:t>𝑦_𝑖│</a:t>
                </a:r>
                <a:r>
                  <a:rPr lang="en-US" i="0">
                    <a:latin typeface="Cambria Math" panose="02040503050406030204" pitchFamily="18" charset="0"/>
                    <a:ea typeface="Cambria Math" panose="02040503050406030204" pitchFamily="18" charset="0"/>
                  </a:rPr>
                  <a:t>𝜃) </a:t>
                </a:r>
                <a:r>
                  <a:rPr lang="en-US" b="0" i="0">
                    <a:latin typeface="Cambria Math" panose="02040503050406030204" pitchFamily="18" charset="0"/>
                    <a:ea typeface="Cambria Math" panose="02040503050406030204" pitchFamily="18" charset="0"/>
                  </a:rPr>
                  <a:t>〗</a:t>
                </a:r>
                <a:endParaRPr lang="en-US" dirty="0"/>
              </a:p>
              <a:p>
                <a:r>
                  <a:rPr lang="en-US" dirty="0"/>
                  <a:t>Using the same calculations as before, we can derive an analogous normal distribution, relying on the sample mean which is a sufficient statistics in this context. </a:t>
                </a:r>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14</a:t>
            </a:fld>
            <a:endParaRPr lang="en-US"/>
          </a:p>
        </p:txBody>
      </p:sp>
    </p:spTree>
    <p:extLst>
      <p:ext uri="{BB962C8B-B14F-4D97-AF65-F5344CB8AC3E}">
        <p14:creationId xmlns:p14="http://schemas.microsoft.com/office/powerpoint/2010/main" val="1065079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points derivation</a:t>
            </a:r>
          </a:p>
        </p:txBody>
      </p:sp>
      <p:sp>
        <p:nvSpPr>
          <p:cNvPr id="4" name="Slide Number Placeholder 3"/>
          <p:cNvSpPr>
            <a:spLocks noGrp="1"/>
          </p:cNvSpPr>
          <p:nvPr>
            <p:ph type="sldNum" sz="quarter" idx="5"/>
          </p:nvPr>
        </p:nvSpPr>
        <p:spPr/>
        <p:txBody>
          <a:bodyPr/>
          <a:lstStyle/>
          <a:p>
            <a:fld id="{858C6366-923F-1E4D-A532-3CA59BF46669}" type="slidenum">
              <a:rPr lang="en-US" smtClean="0"/>
              <a:t>15</a:t>
            </a:fld>
            <a:endParaRPr lang="en-US"/>
          </a:p>
        </p:txBody>
      </p:sp>
    </p:spTree>
    <p:extLst>
      <p:ext uri="{BB962C8B-B14F-4D97-AF65-F5344CB8AC3E}">
        <p14:creationId xmlns:p14="http://schemas.microsoft.com/office/powerpoint/2010/main" val="1899652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follows a normal distribution for the same reasons as the single point case. </a:t>
            </a:r>
          </a:p>
          <a:p>
            <a:endParaRPr lang="en-US" dirty="0"/>
          </a:p>
          <a:p>
            <a:r>
              <a:rPr lang="en-US" dirty="0"/>
              <a:t>The likelihood follows the familiar normal distribution, but with a summation to reflect the many data points collected. </a:t>
            </a:r>
          </a:p>
          <a:p>
            <a:endParaRPr lang="en-US" dirty="0"/>
          </a:p>
          <a:p>
            <a:r>
              <a:rPr lang="en-US" dirty="0"/>
              <a:t>And the resulting posterior follows a normal distribution as well.</a:t>
            </a:r>
          </a:p>
          <a:p>
            <a:endParaRPr lang="en-US" dirty="0"/>
          </a:p>
          <a:p>
            <a:r>
              <a:rPr lang="en-US" dirty="0"/>
              <a:t>Where the mean and the variance are functions of the parameters of both the prior and sampling distribution as well as the sample size and sample mean</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16</a:t>
            </a:fld>
            <a:endParaRPr lang="en-US"/>
          </a:p>
        </p:txBody>
      </p:sp>
    </p:spTree>
    <p:extLst>
      <p:ext uri="{BB962C8B-B14F-4D97-AF65-F5344CB8AC3E}">
        <p14:creationId xmlns:p14="http://schemas.microsoft.com/office/powerpoint/2010/main" val="3087938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17</a:t>
            </a:fld>
            <a:endParaRPr lang="en-US"/>
          </a:p>
        </p:txBody>
      </p:sp>
    </p:spTree>
    <p:extLst>
      <p:ext uri="{BB962C8B-B14F-4D97-AF65-F5344CB8AC3E}">
        <p14:creationId xmlns:p14="http://schemas.microsoft.com/office/powerpoint/2010/main" val="14782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p:txBody>
      </p:sp>
      <p:sp>
        <p:nvSpPr>
          <p:cNvPr id="4" name="Slide Number Placeholder 3"/>
          <p:cNvSpPr>
            <a:spLocks noGrp="1"/>
          </p:cNvSpPr>
          <p:nvPr>
            <p:ph type="sldNum" sz="quarter" idx="5"/>
          </p:nvPr>
        </p:nvSpPr>
        <p:spPr/>
        <p:txBody>
          <a:bodyPr/>
          <a:lstStyle/>
          <a:p>
            <a:fld id="{858C6366-923F-1E4D-A532-3CA59BF46669}" type="slidenum">
              <a:rPr lang="en-US" smtClean="0"/>
              <a:t>18</a:t>
            </a:fld>
            <a:endParaRPr lang="en-US"/>
          </a:p>
        </p:txBody>
      </p:sp>
    </p:spTree>
    <p:extLst>
      <p:ext uri="{BB962C8B-B14F-4D97-AF65-F5344CB8AC3E}">
        <p14:creationId xmlns:p14="http://schemas.microsoft.com/office/powerpoint/2010/main" val="254830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resulting distribution. Notice that our variance shrinks with our posterior and our peak is slightly higher. </a:t>
            </a:r>
          </a:p>
          <a:p>
            <a:endParaRPr lang="en-US" dirty="0"/>
          </a:p>
          <a:p>
            <a:r>
              <a:rPr lang="en-US" dirty="0"/>
              <a:t>This is a sensible result in Bayesian statistics because it illustrates that we grow more certain of our findings in the face of more </a:t>
            </a:r>
            <a:r>
              <a:rPr lang="en-US"/>
              <a:t>data., </a:t>
            </a:r>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19</a:t>
            </a:fld>
            <a:endParaRPr lang="en-US"/>
          </a:p>
        </p:txBody>
      </p:sp>
    </p:spTree>
    <p:extLst>
      <p:ext uri="{BB962C8B-B14F-4D97-AF65-F5344CB8AC3E}">
        <p14:creationId xmlns:p14="http://schemas.microsoft.com/office/powerpoint/2010/main" val="25487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discuss other single parameter models</a:t>
            </a:r>
          </a:p>
        </p:txBody>
      </p:sp>
      <p:sp>
        <p:nvSpPr>
          <p:cNvPr id="4" name="Slide Number Placeholder 3"/>
          <p:cNvSpPr>
            <a:spLocks noGrp="1"/>
          </p:cNvSpPr>
          <p:nvPr>
            <p:ph type="sldNum" sz="quarter" idx="5"/>
          </p:nvPr>
        </p:nvSpPr>
        <p:spPr/>
        <p:txBody>
          <a:bodyPr/>
          <a:lstStyle/>
          <a:p>
            <a:fld id="{858C6366-923F-1E4D-A532-3CA59BF46669}" type="slidenum">
              <a:rPr lang="en-US" smtClean="0"/>
              <a:t>2</a:t>
            </a:fld>
            <a:endParaRPr lang="en-US"/>
          </a:p>
        </p:txBody>
      </p:sp>
    </p:spTree>
    <p:extLst>
      <p:ext uri="{BB962C8B-B14F-4D97-AF65-F5344CB8AC3E}">
        <p14:creationId xmlns:p14="http://schemas.microsoft.com/office/powerpoint/2010/main" val="1709173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Variance is a measure of the spread of data. In the image generated for this slide, we see two datasets with the same trends but different variance. The orange dataset has a much larger variance than the blue one. </a:t>
            </a:r>
          </a:p>
          <a:p>
            <a:endParaRPr lang="en-US" dirty="0"/>
          </a:p>
          <a:p>
            <a:r>
              <a:rPr lang="en-US" dirty="0"/>
              <a:t>Here, we will continue looking at the normal distribution but will consider the case when we know the mean but do not know the variance. We assume our sample is </a:t>
            </a:r>
            <a:r>
              <a:rPr lang="en-US" dirty="0" err="1"/>
              <a:t>iid</a:t>
            </a:r>
            <a:r>
              <a:rPr lang="en-US" dirty="0"/>
              <a:t>. Note that we have to consider several datapoints because it is not possible to estimate the variance from a single point. </a:t>
            </a:r>
          </a:p>
          <a:p>
            <a:endParaRPr lang="en-US" dirty="0"/>
          </a:p>
          <a:p>
            <a:r>
              <a:rPr lang="en-US" dirty="0"/>
              <a:t>While it may be confusion, the unknown parameter now is this sigma^2. In my board work, I will continue to use theta for the mean even though it is not the unknown parameter. I do this only to stay more consistent with the textbook. </a:t>
            </a:r>
          </a:p>
        </p:txBody>
      </p:sp>
      <p:sp>
        <p:nvSpPr>
          <p:cNvPr id="4" name="Slide Number Placeholder 3"/>
          <p:cNvSpPr>
            <a:spLocks noGrp="1"/>
          </p:cNvSpPr>
          <p:nvPr>
            <p:ph type="sldNum" sz="quarter" idx="5"/>
          </p:nvPr>
        </p:nvSpPr>
        <p:spPr/>
        <p:txBody>
          <a:bodyPr/>
          <a:lstStyle/>
          <a:p>
            <a:fld id="{858C6366-923F-1E4D-A532-3CA59BF46669}" type="slidenum">
              <a:rPr lang="en-US" smtClean="0"/>
              <a:t>20</a:t>
            </a:fld>
            <a:endParaRPr lang="en-US"/>
          </a:p>
        </p:txBody>
      </p:sp>
    </p:spTree>
    <p:extLst>
      <p:ext uri="{BB962C8B-B14F-4D97-AF65-F5344CB8AC3E}">
        <p14:creationId xmlns:p14="http://schemas.microsoft.com/office/powerpoint/2010/main" val="3007071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the likelihood, compute the conjugate prior, and find the posterior. </a:t>
            </a:r>
          </a:p>
        </p:txBody>
      </p:sp>
      <p:sp>
        <p:nvSpPr>
          <p:cNvPr id="4" name="Slide Number Placeholder 3"/>
          <p:cNvSpPr>
            <a:spLocks noGrp="1"/>
          </p:cNvSpPr>
          <p:nvPr>
            <p:ph type="sldNum" sz="quarter" idx="5"/>
          </p:nvPr>
        </p:nvSpPr>
        <p:spPr/>
        <p:txBody>
          <a:bodyPr/>
          <a:lstStyle/>
          <a:p>
            <a:fld id="{858C6366-923F-1E4D-A532-3CA59BF46669}" type="slidenum">
              <a:rPr lang="en-US" smtClean="0"/>
              <a:t>21</a:t>
            </a:fld>
            <a:endParaRPr lang="en-US"/>
          </a:p>
        </p:txBody>
      </p:sp>
    </p:spTree>
    <p:extLst>
      <p:ext uri="{BB962C8B-B14F-4D97-AF65-F5344CB8AC3E}">
        <p14:creationId xmlns:p14="http://schemas.microsoft.com/office/powerpoint/2010/main" val="702872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must have data consisting of several data points. </a:t>
            </a:r>
          </a:p>
          <a:p>
            <a:endParaRPr lang="en-US" dirty="0"/>
          </a:p>
          <a:p>
            <a:r>
              <a:rPr lang="en-US" dirty="0"/>
              <a:t>Our conjugate prior follows a scaled inverse chi squared distribution with  some degrees of freedom and scale. </a:t>
            </a:r>
            <a:br>
              <a:rPr lang="en-US" dirty="0"/>
            </a:br>
            <a:endParaRPr lang="en-US" dirty="0"/>
          </a:p>
          <a:p>
            <a:r>
              <a:rPr lang="en-US" dirty="0"/>
              <a:t>The likelihood follows our normal distribution, where v is the sample variance. </a:t>
            </a:r>
          </a:p>
          <a:p>
            <a:br>
              <a:rPr lang="en-US" dirty="0"/>
            </a:br>
            <a:r>
              <a:rPr lang="en-US" dirty="0"/>
              <a:t>The posterior then also follow is a scaled inverse chi squared distribution</a:t>
            </a:r>
          </a:p>
          <a:p>
            <a:endParaRPr lang="en-US" dirty="0"/>
          </a:p>
          <a:p>
            <a:r>
              <a:rPr lang="en-US" dirty="0"/>
              <a:t>Where the degrees of freedom are dependent on the prior’s degree’s of freedom and the sample size and where the variance depends on the prior distributions parameters as well as the size of the sample and its sample variance. </a:t>
            </a:r>
          </a:p>
        </p:txBody>
      </p:sp>
      <p:sp>
        <p:nvSpPr>
          <p:cNvPr id="4" name="Slide Number Placeholder 3"/>
          <p:cNvSpPr>
            <a:spLocks noGrp="1"/>
          </p:cNvSpPr>
          <p:nvPr>
            <p:ph type="sldNum" sz="quarter" idx="5"/>
          </p:nvPr>
        </p:nvSpPr>
        <p:spPr/>
        <p:txBody>
          <a:bodyPr/>
          <a:lstStyle/>
          <a:p>
            <a:fld id="{858C6366-923F-1E4D-A532-3CA59BF46669}" type="slidenum">
              <a:rPr lang="en-US" smtClean="0"/>
              <a:t>22</a:t>
            </a:fld>
            <a:endParaRPr lang="en-US"/>
          </a:p>
        </p:txBody>
      </p:sp>
    </p:spTree>
    <p:extLst>
      <p:ext uri="{BB962C8B-B14F-4D97-AF65-F5344CB8AC3E}">
        <p14:creationId xmlns:p14="http://schemas.microsoft.com/office/powerpoint/2010/main" val="385978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Poisson distribution describes events occurring within a fixed interval of time or space. When I studied this in college, my professor used the metaphor of chocolate chips in a cookie. But any kind of identification of points within a unit ”area” (regardless of dimension holds. In the image, we could use a </a:t>
            </a:r>
            <a:r>
              <a:rPr lang="en-US" dirty="0" err="1"/>
              <a:t>poisson</a:t>
            </a:r>
            <a:r>
              <a:rPr lang="en-US" dirty="0"/>
              <a:t> distribution, for example, to discuss the frequency of red </a:t>
            </a:r>
            <a:r>
              <a:rPr lang="en-US" dirty="0" err="1"/>
              <a:t>sprinkings</a:t>
            </a:r>
            <a:r>
              <a:rPr lang="en-US" dirty="0"/>
              <a:t> within each square inch. </a:t>
            </a:r>
          </a:p>
          <a:p>
            <a:endParaRPr lang="en-US" dirty="0"/>
          </a:p>
          <a:p>
            <a:endParaRPr lang="en-US" dirty="0"/>
          </a:p>
          <a:p>
            <a:r>
              <a:rPr lang="en-US" dirty="0"/>
              <a:t>The parameter is the average number of events, such as the average number of sprinkles per square </a:t>
            </a:r>
            <a:r>
              <a:rPr lang="en-US" dirty="0" err="1"/>
              <a:t>ince</a:t>
            </a:r>
            <a:r>
              <a:rPr lang="en-US" dirty="0"/>
              <a:t>. </a:t>
            </a:r>
          </a:p>
          <a:p>
            <a:endParaRPr lang="en-US" dirty="0"/>
          </a:p>
          <a:p>
            <a:r>
              <a:rPr lang="en-US" dirty="0"/>
              <a:t>and y is the actual number of events observed.</a:t>
            </a:r>
          </a:p>
          <a:p>
            <a:endParaRPr lang="en-US" dirty="0"/>
          </a:p>
          <a:p>
            <a:r>
              <a:rPr lang="en-US" dirty="0"/>
              <a:t>The likelihood function follows this formula. </a:t>
            </a:r>
          </a:p>
        </p:txBody>
      </p:sp>
      <p:sp>
        <p:nvSpPr>
          <p:cNvPr id="4" name="Slide Number Placeholder 3"/>
          <p:cNvSpPr>
            <a:spLocks noGrp="1"/>
          </p:cNvSpPr>
          <p:nvPr>
            <p:ph type="sldNum" sz="quarter" idx="5"/>
          </p:nvPr>
        </p:nvSpPr>
        <p:spPr/>
        <p:txBody>
          <a:bodyPr/>
          <a:lstStyle/>
          <a:p>
            <a:fld id="{858C6366-923F-1E4D-A532-3CA59BF46669}" type="slidenum">
              <a:rPr lang="en-US" smtClean="0"/>
              <a:t>23</a:t>
            </a:fld>
            <a:endParaRPr lang="en-US"/>
          </a:p>
        </p:txBody>
      </p:sp>
    </p:spTree>
    <p:extLst>
      <p:ext uri="{BB962C8B-B14F-4D97-AF65-F5344CB8AC3E}">
        <p14:creationId xmlns:p14="http://schemas.microsoft.com/office/powerpoint/2010/main" val="1424989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a dataset, the Poisson likelihood is the product of individual Poisson probabilities.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likelihood function resembles a gamma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which sets us up to characterize the conjugate prior and posterior.</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24</a:t>
            </a:fld>
            <a:endParaRPr lang="en-US"/>
          </a:p>
        </p:txBody>
      </p:sp>
    </p:spTree>
    <p:extLst>
      <p:ext uri="{BB962C8B-B14F-4D97-AF65-F5344CB8AC3E}">
        <p14:creationId xmlns:p14="http://schemas.microsoft.com/office/powerpoint/2010/main" val="723474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the likelihood, compute the conjugate prior, and find the posterior for the Poisson distribution</a:t>
            </a:r>
          </a:p>
        </p:txBody>
      </p:sp>
      <p:sp>
        <p:nvSpPr>
          <p:cNvPr id="4" name="Slide Number Placeholder 3"/>
          <p:cNvSpPr>
            <a:spLocks noGrp="1"/>
          </p:cNvSpPr>
          <p:nvPr>
            <p:ph type="sldNum" sz="quarter" idx="5"/>
          </p:nvPr>
        </p:nvSpPr>
        <p:spPr/>
        <p:txBody>
          <a:bodyPr/>
          <a:lstStyle/>
          <a:p>
            <a:fld id="{858C6366-923F-1E4D-A532-3CA59BF46669}" type="slidenum">
              <a:rPr lang="en-US" smtClean="0"/>
              <a:t>25</a:t>
            </a:fld>
            <a:endParaRPr lang="en-US"/>
          </a:p>
        </p:txBody>
      </p:sp>
    </p:spTree>
    <p:extLst>
      <p:ext uri="{BB962C8B-B14F-4D97-AF65-F5344CB8AC3E}">
        <p14:creationId xmlns:p14="http://schemas.microsoft.com/office/powerpoint/2010/main" val="3844915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for the Poisson distribution is the gamma distribution. The posterior distribution can be derived and is also a gamma distribution. This allows for straightforward updating of the parameter theta.</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26</a:t>
            </a:fld>
            <a:endParaRPr lang="en-US"/>
          </a:p>
        </p:txBody>
      </p:sp>
    </p:spTree>
    <p:extLst>
      <p:ext uri="{BB962C8B-B14F-4D97-AF65-F5344CB8AC3E}">
        <p14:creationId xmlns:p14="http://schemas.microsoft.com/office/powerpoint/2010/main" val="3569826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asthma example</a:t>
            </a:r>
          </a:p>
        </p:txBody>
      </p:sp>
      <p:sp>
        <p:nvSpPr>
          <p:cNvPr id="4" name="Slide Number Placeholder 3"/>
          <p:cNvSpPr>
            <a:spLocks noGrp="1"/>
          </p:cNvSpPr>
          <p:nvPr>
            <p:ph type="sldNum" sz="quarter" idx="5"/>
          </p:nvPr>
        </p:nvSpPr>
        <p:spPr/>
        <p:txBody>
          <a:bodyPr/>
          <a:lstStyle/>
          <a:p>
            <a:fld id="{858C6366-923F-1E4D-A532-3CA59BF46669}" type="slidenum">
              <a:rPr lang="en-US" smtClean="0"/>
              <a:t>27</a:t>
            </a:fld>
            <a:endParaRPr lang="en-US"/>
          </a:p>
        </p:txBody>
      </p:sp>
    </p:spTree>
    <p:extLst>
      <p:ext uri="{BB962C8B-B14F-4D97-AF65-F5344CB8AC3E}">
        <p14:creationId xmlns:p14="http://schemas.microsoft.com/office/powerpoint/2010/main" val="745360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exponential distribution is used for modeling waiting times or time between events. </a:t>
            </a:r>
          </a:p>
          <a:p>
            <a:endParaRPr lang="en-US" dirty="0"/>
          </a:p>
          <a:p>
            <a:r>
              <a:rPr lang="en-US" dirty="0"/>
              <a:t>Examples are any reflection of spaced out events such as customer arrivals, as we see in the image. </a:t>
            </a:r>
          </a:p>
          <a:p>
            <a:endParaRPr lang="en-US" dirty="0"/>
          </a:p>
          <a:p>
            <a:r>
              <a:rPr lang="en-US" dirty="0"/>
              <a:t>The rate parameter theta is the expectation. The likelihood of the exponential distribution is a gamma distribution with shape parameter equal to the number of observations and rate parameter equal to the total waiting time.</a:t>
            </a:r>
          </a:p>
        </p:txBody>
      </p:sp>
      <p:sp>
        <p:nvSpPr>
          <p:cNvPr id="4" name="Slide Number Placeholder 3"/>
          <p:cNvSpPr>
            <a:spLocks noGrp="1"/>
          </p:cNvSpPr>
          <p:nvPr>
            <p:ph type="sldNum" sz="quarter" idx="5"/>
          </p:nvPr>
        </p:nvSpPr>
        <p:spPr/>
        <p:txBody>
          <a:bodyPr/>
          <a:lstStyle/>
          <a:p>
            <a:fld id="{858C6366-923F-1E4D-A532-3CA59BF46669}" type="slidenum">
              <a:rPr lang="en-US" smtClean="0"/>
              <a:t>28</a:t>
            </a:fld>
            <a:endParaRPr lang="en-US"/>
          </a:p>
        </p:txBody>
      </p:sp>
    </p:spTree>
    <p:extLst>
      <p:ext uri="{BB962C8B-B14F-4D97-AF65-F5344CB8AC3E}">
        <p14:creationId xmlns:p14="http://schemas.microsoft.com/office/powerpoint/2010/main" val="3430630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conjugate prior for the exponential distribution is also a gamma distribution. The posterior distribution can be computed similarly to the Poisson case, providing an updated rate parameter.</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29</a:t>
            </a:fld>
            <a:endParaRPr lang="en-US"/>
          </a:p>
        </p:txBody>
      </p:sp>
    </p:spTree>
    <p:extLst>
      <p:ext uri="{BB962C8B-B14F-4D97-AF65-F5344CB8AC3E}">
        <p14:creationId xmlns:p14="http://schemas.microsoft.com/office/powerpoint/2010/main" val="774592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we saw how priors can be informative, noninformative, or weakly informative. </a:t>
            </a:r>
          </a:p>
          <a:p>
            <a:endParaRPr lang="en-US" dirty="0"/>
          </a:p>
          <a:p>
            <a:r>
              <a:rPr lang="en-US" dirty="0"/>
              <a:t>We also discussed conjugate priors, which were analytically nice to work with. </a:t>
            </a:r>
          </a:p>
          <a:p>
            <a:endParaRPr lang="en-US" dirty="0"/>
          </a:p>
          <a:p>
            <a:r>
              <a:rPr lang="en-US" dirty="0"/>
              <a:t>It’s important to note that the distributions we have seen so far are uniform, binomial and beta distributions. </a:t>
            </a:r>
          </a:p>
        </p:txBody>
      </p:sp>
      <p:sp>
        <p:nvSpPr>
          <p:cNvPr id="4" name="Slide Number Placeholder 3"/>
          <p:cNvSpPr>
            <a:spLocks noGrp="1"/>
          </p:cNvSpPr>
          <p:nvPr>
            <p:ph type="sldNum" sz="quarter" idx="5"/>
          </p:nvPr>
        </p:nvSpPr>
        <p:spPr/>
        <p:txBody>
          <a:bodyPr/>
          <a:lstStyle/>
          <a:p>
            <a:fld id="{858C6366-923F-1E4D-A532-3CA59BF46669}" type="slidenum">
              <a:rPr lang="en-US" smtClean="0"/>
              <a:t>3</a:t>
            </a:fld>
            <a:endParaRPr lang="en-US"/>
          </a:p>
        </p:txBody>
      </p:sp>
    </p:spTree>
    <p:extLst>
      <p:ext uri="{BB962C8B-B14F-4D97-AF65-F5344CB8AC3E}">
        <p14:creationId xmlns:p14="http://schemas.microsoft.com/office/powerpoint/2010/main" val="3139882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Next time, we will explore multi-parameter models, expanding on the concepts learned in single-parameter models and applying them to more complex scenarios.</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30</a:t>
            </a:fld>
            <a:endParaRPr lang="en-US"/>
          </a:p>
        </p:txBody>
      </p:sp>
    </p:spTree>
    <p:extLst>
      <p:ext uri="{BB962C8B-B14F-4D97-AF65-F5344CB8AC3E}">
        <p14:creationId xmlns:p14="http://schemas.microsoft.com/office/powerpoint/2010/main" val="18118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lesson, you will have explored various standard single-parameter models and their applications. Specifically, you will know </a:t>
            </a:r>
          </a:p>
          <a:p>
            <a:pPr lvl="1"/>
            <a:r>
              <a:rPr lang="en-US" dirty="0"/>
              <a:t>Normal distribution with unknown mean</a:t>
            </a:r>
          </a:p>
          <a:p>
            <a:pPr lvl="1"/>
            <a:r>
              <a:rPr lang="en-US" dirty="0"/>
              <a:t>Normal distribution with unknown variance</a:t>
            </a:r>
          </a:p>
          <a:p>
            <a:pPr lvl="1"/>
            <a:r>
              <a:rPr lang="en-US" dirty="0"/>
              <a:t>Poisson distribution</a:t>
            </a:r>
          </a:p>
          <a:p>
            <a:pPr lvl="1"/>
            <a:r>
              <a:rPr lang="en-US" dirty="0"/>
              <a:t>Exponential distribution</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4</a:t>
            </a:fld>
            <a:endParaRPr lang="en-US"/>
          </a:p>
        </p:txBody>
      </p:sp>
    </p:spTree>
    <p:extLst>
      <p:ext uri="{BB962C8B-B14F-4D97-AF65-F5344CB8AC3E}">
        <p14:creationId xmlns:p14="http://schemas.microsoft.com/office/powerpoint/2010/main" val="128193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with this lesson, I recommend you review </a:t>
            </a:r>
          </a:p>
          <a:p>
            <a:r>
              <a:rPr lang="en-US" dirty="0"/>
              <a:t>Normal distributions </a:t>
            </a:r>
          </a:p>
          <a:p>
            <a:r>
              <a:rPr lang="en-US" dirty="0"/>
              <a:t>Scaled inverse chi-squared distributions</a:t>
            </a:r>
          </a:p>
          <a:p>
            <a:r>
              <a:rPr lang="en-US" dirty="0"/>
              <a:t>Poisson distributions</a:t>
            </a:r>
          </a:p>
          <a:p>
            <a:r>
              <a:rPr lang="en-US" dirty="0"/>
              <a:t>And Gamma distributions.</a:t>
            </a:r>
          </a:p>
        </p:txBody>
      </p:sp>
      <p:sp>
        <p:nvSpPr>
          <p:cNvPr id="4" name="Slide Number Placeholder 3"/>
          <p:cNvSpPr>
            <a:spLocks noGrp="1"/>
          </p:cNvSpPr>
          <p:nvPr>
            <p:ph type="sldNum" sz="quarter" idx="5"/>
          </p:nvPr>
        </p:nvSpPr>
        <p:spPr/>
        <p:txBody>
          <a:bodyPr/>
          <a:lstStyle/>
          <a:p>
            <a:fld id="{858C6366-923F-1E4D-A532-3CA59BF46669}" type="slidenum">
              <a:rPr lang="en-US" smtClean="0"/>
              <a:t>5</a:t>
            </a:fld>
            <a:endParaRPr lang="en-US"/>
          </a:p>
        </p:txBody>
      </p:sp>
    </p:spTree>
    <p:extLst>
      <p:ext uri="{BB962C8B-B14F-4D97-AF65-F5344CB8AC3E}">
        <p14:creationId xmlns:p14="http://schemas.microsoft.com/office/powerpoint/2010/main" val="5708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normal distribution is quite fundamental to statistics—it is the distribution referenced whenever one performs a z-test. </a:t>
            </a:r>
          </a:p>
          <a:p>
            <a:endParaRPr lang="en-US" dirty="0"/>
          </a:p>
          <a:p>
            <a:r>
              <a:rPr lang="en-US" dirty="0"/>
              <a:t>But conceptually, it is important to statistics because of the central limit theorem. </a:t>
            </a:r>
          </a:p>
          <a:p>
            <a:endParaRPr lang="en-US" dirty="0"/>
          </a:p>
          <a:p>
            <a:r>
              <a:rPr lang="en-US" dirty="0"/>
              <a:t>It is important to the sciences in general because several kinds of populations follow a normal distribution. </a:t>
            </a:r>
          </a:p>
          <a:p>
            <a:endParaRPr lang="en-US" dirty="0"/>
          </a:p>
          <a:p>
            <a:r>
              <a:rPr lang="en-US" dirty="0"/>
              <a:t>We can consider a normal distribution as a single parameter model by assuming the mean is unknown. </a:t>
            </a:r>
          </a:p>
        </p:txBody>
      </p:sp>
      <p:sp>
        <p:nvSpPr>
          <p:cNvPr id="4" name="Slide Number Placeholder 3"/>
          <p:cNvSpPr>
            <a:spLocks noGrp="1"/>
          </p:cNvSpPr>
          <p:nvPr>
            <p:ph type="sldNum" sz="quarter" idx="5"/>
          </p:nvPr>
        </p:nvSpPr>
        <p:spPr/>
        <p:txBody>
          <a:bodyPr/>
          <a:lstStyle/>
          <a:p>
            <a:fld id="{858C6366-923F-1E4D-A532-3CA59BF46669}" type="slidenum">
              <a:rPr lang="en-US" smtClean="0"/>
              <a:t>6</a:t>
            </a:fld>
            <a:endParaRPr lang="en-US"/>
          </a:p>
        </p:txBody>
      </p:sp>
    </p:spTree>
    <p:extLst>
      <p:ext uri="{BB962C8B-B14F-4D97-AF65-F5344CB8AC3E}">
        <p14:creationId xmlns:p14="http://schemas.microsoft.com/office/powerpoint/2010/main" val="374535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The normally distributed likelihood of </a:t>
                </a:r>
                <a:r>
                  <a:rPr lang="en-US" b="1" i="1" u="sng" dirty="0"/>
                  <a:t>one</a:t>
                </a:r>
                <a:r>
                  <a:rPr lang="en-US" dirty="0"/>
                  <a:t> datapoint y with </a:t>
                </a:r>
                <a:r>
                  <a:rPr lang="en-US" u="sng" dirty="0">
                    <a:solidFill>
                      <a:schemeClr val="bg1"/>
                    </a:solidFill>
                  </a:rPr>
                  <a:t>unknown</a:t>
                </a:r>
                <a:r>
                  <a:rPr lang="en-US" dirty="0"/>
                  <a:t> mean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𝜃</m:t>
                    </m:r>
                  </m:oMath>
                </a14:m>
                <a:r>
                  <a:rPr lang="en-US" dirty="0"/>
                  <a:t> and </a:t>
                </a:r>
                <a:r>
                  <a:rPr lang="en-US" u="sng" dirty="0">
                    <a:solidFill>
                      <a:schemeClr val="bg1"/>
                    </a:solidFill>
                  </a:rPr>
                  <a:t>known</a:t>
                </a:r>
                <a:r>
                  <a:rPr lang="en-US" dirty="0"/>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endParaRPr lang="en-US" dirty="0"/>
              </a:p>
              <a:p>
                <a:endParaRPr lang="en-US" dirty="0"/>
              </a:p>
              <a:p>
                <a:r>
                  <a:rPr lang="en-US" dirty="0"/>
                  <a:t>Follows this well-known expression in statistics</a:t>
                </a:r>
              </a:p>
              <a:p>
                <a:endParaRPr lang="en-US" dirty="0"/>
              </a:p>
              <a:p>
                <a:r>
                  <a:rPr lang="en-US" dirty="0"/>
                  <a:t>Notice that the function form is an exponential of a quadratic.</a:t>
                </a:r>
              </a:p>
              <a:p>
                <a:endParaRPr lang="en-US" dirty="0"/>
              </a:p>
              <a:p>
                <a:r>
                  <a:rPr lang="en-US" dirty="0"/>
                  <a:t>So we should expect the family of conjugate priors to follow this form </a:t>
                </a:r>
              </a:p>
              <a:p>
                <a:endParaRPr lang="en-US" dirty="0"/>
              </a:p>
            </p:txBody>
          </p:sp>
        </mc:Choice>
        <mc:Fallback>
          <p:sp>
            <p:nvSpPr>
              <p:cNvPr id="3" name="Notes Placeholder 2"/>
              <p:cNvSpPr>
                <a:spLocks noGrp="1"/>
              </p:cNvSpPr>
              <p:nvPr>
                <p:ph type="body" idx="1"/>
              </p:nvPr>
            </p:nvSpPr>
            <p:spPr/>
            <p:txBody>
              <a:bodyPr/>
              <a:lstStyle/>
              <a:p>
                <a:r>
                  <a:rPr lang="en-US" dirty="0"/>
                  <a:t>The normally distributed likelihood of </a:t>
                </a:r>
                <a:r>
                  <a:rPr lang="en-US" b="1" i="1" u="sng" dirty="0"/>
                  <a:t>one</a:t>
                </a:r>
                <a:r>
                  <a:rPr lang="en-US" dirty="0"/>
                  <a:t> datapoint y with </a:t>
                </a:r>
                <a:r>
                  <a:rPr lang="en-US" u="sng" dirty="0">
                    <a:solidFill>
                      <a:schemeClr val="bg1"/>
                    </a:solidFill>
                  </a:rPr>
                  <a:t>unknown</a:t>
                </a:r>
                <a:r>
                  <a:rPr lang="en-US" dirty="0"/>
                  <a:t> mean </a:t>
                </a:r>
                <a:r>
                  <a:rPr lang="en-US" i="0">
                    <a:solidFill>
                      <a:schemeClr val="bg1"/>
                    </a:solidFill>
                    <a:latin typeface="Cambria Math" panose="02040503050406030204" pitchFamily="18" charset="0"/>
                    <a:ea typeface="Cambria Math" panose="02040503050406030204" pitchFamily="18" charset="0"/>
                  </a:rPr>
                  <a:t>𝜃</a:t>
                </a:r>
                <a:r>
                  <a:rPr lang="en-US" dirty="0"/>
                  <a:t> and </a:t>
                </a:r>
                <a:r>
                  <a:rPr lang="en-US" u="sng" dirty="0">
                    <a:solidFill>
                      <a:schemeClr val="bg1"/>
                    </a:solidFill>
                  </a:rPr>
                  <a:t>known</a:t>
                </a:r>
                <a:r>
                  <a:rPr lang="en-US" dirty="0"/>
                  <a:t> variance </a:t>
                </a:r>
                <a:r>
                  <a:rPr lang="en-US" i="0">
                    <a:latin typeface="Cambria Math" panose="02040503050406030204" pitchFamily="18" charset="0"/>
                    <a:ea typeface="Cambria Math" panose="02040503050406030204" pitchFamily="18" charset="0"/>
                  </a:rPr>
                  <a:t>𝜎^</a:t>
                </a:r>
                <a:r>
                  <a:rPr lang="en-US" b="0" i="0">
                    <a:latin typeface="Cambria Math" panose="02040503050406030204" pitchFamily="18" charset="0"/>
                  </a:rPr>
                  <a:t>2</a:t>
                </a:r>
                <a:endParaRPr lang="en-US" dirty="0"/>
              </a:p>
              <a:p>
                <a:endParaRPr lang="en-US" dirty="0"/>
              </a:p>
              <a:p>
                <a:r>
                  <a:rPr lang="en-US" dirty="0"/>
                  <a:t>Follows this well-known expression in statistics</a:t>
                </a:r>
              </a:p>
              <a:p>
                <a:endParaRPr lang="en-US" dirty="0"/>
              </a:p>
              <a:p>
                <a:r>
                  <a:rPr lang="en-US" dirty="0"/>
                  <a:t>Notice that the function form is an exponential of a quadratic.</a:t>
                </a:r>
              </a:p>
              <a:p>
                <a:endParaRPr lang="en-US" dirty="0"/>
              </a:p>
              <a:p>
                <a:r>
                  <a:rPr lang="en-US" dirty="0"/>
                  <a:t>So we should expect the family of conjugate priors to follow this form </a:t>
                </a:r>
              </a:p>
              <a:p>
                <a:endParaRPr lang="en-US" dirty="0"/>
              </a:p>
            </p:txBody>
          </p:sp>
        </mc:Fallback>
      </mc:AlternateContent>
      <p:sp>
        <p:nvSpPr>
          <p:cNvPr id="4" name="Slide Number Placeholder 3"/>
          <p:cNvSpPr>
            <a:spLocks noGrp="1"/>
          </p:cNvSpPr>
          <p:nvPr>
            <p:ph type="sldNum" sz="quarter" idx="5"/>
          </p:nvPr>
        </p:nvSpPr>
        <p:spPr/>
        <p:txBody>
          <a:bodyPr/>
          <a:lstStyle/>
          <a:p>
            <a:fld id="{858C6366-923F-1E4D-A532-3CA59BF46669}" type="slidenum">
              <a:rPr lang="en-US" smtClean="0"/>
              <a:t>7</a:t>
            </a:fld>
            <a:endParaRPr lang="en-US"/>
          </a:p>
        </p:txBody>
      </p:sp>
    </p:spTree>
    <p:extLst>
      <p:ext uri="{BB962C8B-B14F-4D97-AF65-F5344CB8AC3E}">
        <p14:creationId xmlns:p14="http://schemas.microsoft.com/office/powerpoint/2010/main" val="177336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for the distribution</a:t>
            </a:r>
          </a:p>
        </p:txBody>
      </p:sp>
      <p:sp>
        <p:nvSpPr>
          <p:cNvPr id="4" name="Slide Number Placeholder 3"/>
          <p:cNvSpPr>
            <a:spLocks noGrp="1"/>
          </p:cNvSpPr>
          <p:nvPr>
            <p:ph type="sldNum" sz="quarter" idx="5"/>
          </p:nvPr>
        </p:nvSpPr>
        <p:spPr/>
        <p:txBody>
          <a:bodyPr/>
          <a:lstStyle/>
          <a:p>
            <a:fld id="{858C6366-923F-1E4D-A532-3CA59BF46669}" type="slidenum">
              <a:rPr lang="en-US" smtClean="0"/>
              <a:t>8</a:t>
            </a:fld>
            <a:endParaRPr lang="en-US"/>
          </a:p>
        </p:txBody>
      </p:sp>
    </p:spTree>
    <p:extLst>
      <p:ext uri="{BB962C8B-B14F-4D97-AF65-F5344CB8AC3E}">
        <p14:creationId xmlns:p14="http://schemas.microsoft.com/office/powerpoint/2010/main" val="165067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conjugate prior follows a normal distribution, despite starting from the more generic form of e to some quadratic. </a:t>
            </a:r>
          </a:p>
          <a:p>
            <a:endParaRPr lang="en-US" dirty="0"/>
          </a:p>
          <a:p>
            <a:r>
              <a:rPr lang="en-US" dirty="0"/>
              <a:t>The likelihood follows the familiar normal distribution. </a:t>
            </a:r>
          </a:p>
          <a:p>
            <a:endParaRPr lang="en-US" dirty="0"/>
          </a:p>
          <a:p>
            <a:r>
              <a:rPr lang="en-US" dirty="0"/>
              <a:t>And the resulting posterior follows a normal distribution</a:t>
            </a:r>
          </a:p>
          <a:p>
            <a:endParaRPr lang="en-US" dirty="0"/>
          </a:p>
          <a:p>
            <a:r>
              <a:rPr lang="en-US" dirty="0"/>
              <a:t>Where the mean and the variance are functions of the parameters of both the prior and sampling distribution. </a:t>
            </a:r>
          </a:p>
        </p:txBody>
      </p:sp>
      <p:sp>
        <p:nvSpPr>
          <p:cNvPr id="4" name="Slide Number Placeholder 3"/>
          <p:cNvSpPr>
            <a:spLocks noGrp="1"/>
          </p:cNvSpPr>
          <p:nvPr>
            <p:ph type="sldNum" sz="quarter" idx="5"/>
          </p:nvPr>
        </p:nvSpPr>
        <p:spPr/>
        <p:txBody>
          <a:bodyPr/>
          <a:lstStyle/>
          <a:p>
            <a:fld id="{858C6366-923F-1E4D-A532-3CA59BF46669}" type="slidenum">
              <a:rPr lang="en-US" smtClean="0"/>
              <a:t>9</a:t>
            </a:fld>
            <a:endParaRPr lang="en-US"/>
          </a:p>
        </p:txBody>
      </p:sp>
    </p:spTree>
    <p:extLst>
      <p:ext uri="{BB962C8B-B14F-4D97-AF65-F5344CB8AC3E}">
        <p14:creationId xmlns:p14="http://schemas.microsoft.com/office/powerpoint/2010/main" val="466514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br>
              <a:rPr lang="en-US" dirty="0"/>
            </a:br>
            <a:r>
              <a:rPr lang="en-US" dirty="0"/>
              <a:t>Bayesian Inference</a:t>
            </a:r>
          </a:p>
        </p:txBody>
      </p:sp>
      <p:sp>
        <p:nvSpPr>
          <p:cNvPr id="4" name="Subtitle 3">
            <a:extLst>
              <a:ext uri="{FF2B5EF4-FFF2-40B4-BE49-F238E27FC236}">
                <a16:creationId xmlns:a16="http://schemas.microsoft.com/office/drawing/2014/main" id="{BF285D1D-FF46-4CCD-F89A-36A1D388E17A}"/>
              </a:ext>
            </a:extLst>
          </p:cNvPr>
          <p:cNvSpPr>
            <a:spLocks noGrp="1"/>
          </p:cNvSpPr>
          <p:nvPr>
            <p:ph type="subTitle" idx="1"/>
          </p:nvPr>
        </p:nvSpPr>
        <p:spPr/>
        <p:txBody>
          <a:bodyPr/>
          <a:lstStyle/>
          <a:p>
            <a:r>
              <a:rPr lang="en-US" dirty="0"/>
              <a:t>Module 2, Lesson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1" i="1" smtClean="0">
                                      <a:solidFill>
                                        <a:schemeClr val="accent2"/>
                                      </a:solidFill>
                                      <a:latin typeface="Cambria Math" panose="02040503050406030204" pitchFamily="18" charset="0"/>
                                      <a:ea typeface="Cambria Math" panose="02040503050406030204" pitchFamily="18" charset="0"/>
                                    </a:rPr>
                                    <m:t>𝝉</m:t>
                                  </m:r>
                                </m:e>
                                <m:sub>
                                  <m:r>
                                    <a:rPr lang="en-US" b="0" i="1" smtClean="0">
                                      <a:solidFill>
                                        <a:schemeClr val="accent2"/>
                                      </a:solidFill>
                                      <a:latin typeface="Cambria Math" panose="02040503050406030204" pitchFamily="18" charset="0"/>
                                      <a:ea typeface="Cambria Math" panose="02040503050406030204" pitchFamily="18" charset="0"/>
                                    </a:rPr>
                                    <m:t>0</m:t>
                                  </m:r>
                                </m:sub>
                                <m:sup>
                                  <m:r>
                                    <a:rPr lang="en-US" b="0" i="1" smtClean="0">
                                      <a:solidFill>
                                        <a:schemeClr val="accent2"/>
                                      </a:solidFill>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b="1" i="1" smtClean="0">
                                      <a:solidFill>
                                        <a:schemeClr val="accent2"/>
                                      </a:solidFill>
                                      <a:latin typeface="Cambria Math" panose="02040503050406030204" pitchFamily="18" charset="0"/>
                                    </a:rPr>
                                  </m:ctrlPr>
                                </m:sSupPr>
                                <m:e>
                                  <m:r>
                                    <a:rPr lang="en-US" b="1" i="1">
                                      <a:solidFill>
                                        <a:schemeClr val="accent2"/>
                                      </a:solidFill>
                                      <a:latin typeface="Cambria Math" panose="02040503050406030204" pitchFamily="18" charset="0"/>
                                      <a:ea typeface="Cambria Math" panose="02040503050406030204" pitchFamily="18" charset="0"/>
                                    </a:rPr>
                                    <m:t>𝝈</m:t>
                                  </m:r>
                                </m:e>
                                <m:sup>
                                  <m:r>
                                    <a:rPr lang="en-US" b="1" i="1">
                                      <a:solidFill>
                                        <a:schemeClr val="accent2"/>
                                      </a:solidFill>
                                      <a:latin typeface="Cambria Math" panose="02040503050406030204" pitchFamily="18" charset="0"/>
                                    </a:rPr>
                                    <m:t>𝟐</m:t>
                                  </m:r>
                                </m:sup>
                              </m:sSup>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r>
                                    <a:rPr lang="en-US" b="1" i="1" smtClean="0">
                                      <a:solidFill>
                                        <a:schemeClr val="accent2"/>
                                      </a:solidFill>
                                      <a:latin typeface="Cambria Math" panose="02040503050406030204" pitchFamily="18" charset="0"/>
                                      <a:ea typeface="Cambria Math" panose="02040503050406030204" pitchFamily="18" charset="0"/>
                                    </a:rPr>
                                    <m:t>𝝉</m:t>
                                  </m:r>
                                </m:e>
                                <m:sub>
                                  <m:r>
                                    <a:rPr lang="en-US" b="1" i="1" smtClean="0">
                                      <a:solidFill>
                                        <a:schemeClr val="accent2"/>
                                      </a:solidFill>
                                      <a:latin typeface="Cambria Math" panose="02040503050406030204" pitchFamily="18" charset="0"/>
                                      <a:ea typeface="Cambria Math" panose="02040503050406030204" pitchFamily="18" charset="0"/>
                                    </a:rPr>
                                    <m:t>𝟏</m:t>
                                  </m:r>
                                </m:sub>
                                <m:sup>
                                  <m:r>
                                    <a:rPr lang="en-US" b="1" i="1" smtClean="0">
                                      <a:solidFill>
                                        <a:schemeClr val="accent2"/>
                                      </a:solidFill>
                                      <a:latin typeface="Cambria Math" panose="02040503050406030204" pitchFamily="18" charset="0"/>
                                      <a:ea typeface="Cambria Math" panose="02040503050406030204" pitchFamily="18" charset="0"/>
                                    </a:rPr>
                                    <m:t>𝟐</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 </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
                      <m:dPr>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𝑦</m:t>
                        </m:r>
                      </m:e>
                    </m:d>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
        <p:nvSpPr>
          <p:cNvPr id="5" name="Explosion 2 4">
            <a:extLst>
              <a:ext uri="{FF2B5EF4-FFF2-40B4-BE49-F238E27FC236}">
                <a16:creationId xmlns:a16="http://schemas.microsoft.com/office/drawing/2014/main" id="{634418A9-CB59-A7E9-4F1E-5D0B977C4271}"/>
              </a:ext>
            </a:extLst>
          </p:cNvPr>
          <p:cNvSpPr/>
          <p:nvPr/>
        </p:nvSpPr>
        <p:spPr>
          <a:xfrm>
            <a:off x="4549142" y="2476500"/>
            <a:ext cx="9906000" cy="5486400"/>
          </a:xfrm>
          <a:prstGeom prst="irregularSeal2">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ln w="0"/>
                <a:solidFill>
                  <a:schemeClr val="tx1"/>
                </a:solidFill>
                <a:effectLst>
                  <a:outerShdw blurRad="38100" dist="19050" dir="2700000" algn="tl" rotWithShape="0">
                    <a:schemeClr val="dk1">
                      <a:alpha val="40000"/>
                    </a:schemeClr>
                  </a:outerShdw>
                </a:effectLst>
              </a:rPr>
              <a:t>Precision</a:t>
            </a:r>
          </a:p>
        </p:txBody>
      </p:sp>
    </p:spTree>
    <p:extLst>
      <p:ext uri="{BB962C8B-B14F-4D97-AF65-F5344CB8AC3E}">
        <p14:creationId xmlns:p14="http://schemas.microsoft.com/office/powerpoint/2010/main" val="163940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9EF7F4-BE29-7215-4066-CFA76105178B}"/>
              </a:ext>
            </a:extLst>
          </p:cNvPr>
          <p:cNvSpPr>
            <a:spLocks noGrp="1"/>
          </p:cNvSpPr>
          <p:nvPr>
            <p:ph type="title"/>
          </p:nvPr>
        </p:nvSpPr>
        <p:spPr/>
        <p:txBody>
          <a:bodyPr/>
          <a:lstStyle/>
          <a:p>
            <a:r>
              <a:rPr lang="en-US" dirty="0"/>
              <a:t>Side Note: Precision</a:t>
            </a:r>
          </a:p>
        </p:txBody>
      </p:sp>
      <p:sp>
        <p:nvSpPr>
          <p:cNvPr id="6" name="Content Placeholder 5">
            <a:extLst>
              <a:ext uri="{FF2B5EF4-FFF2-40B4-BE49-F238E27FC236}">
                <a16:creationId xmlns:a16="http://schemas.microsoft.com/office/drawing/2014/main" id="{EDCF5723-0AD4-1EB4-B087-095DFE86721A}"/>
              </a:ext>
            </a:extLst>
          </p:cNvPr>
          <p:cNvSpPr>
            <a:spLocks noGrp="1"/>
          </p:cNvSpPr>
          <p:nvPr>
            <p:ph idx="1"/>
          </p:nvPr>
        </p:nvSpPr>
        <p:spPr/>
        <p:txBody>
          <a:bodyPr/>
          <a:lstStyle/>
          <a:p>
            <a:r>
              <a:rPr lang="en-US" dirty="0"/>
              <a:t>The inverse variance is called </a:t>
            </a:r>
            <a:r>
              <a:rPr lang="en-US" b="1" dirty="0">
                <a:solidFill>
                  <a:schemeClr val="bg1"/>
                </a:solidFill>
              </a:rPr>
              <a:t>precision</a:t>
            </a:r>
            <a:r>
              <a:rPr lang="en-US" dirty="0"/>
              <a:t>. </a:t>
            </a:r>
          </a:p>
          <a:p>
            <a:r>
              <a:rPr lang="en-US" i="1" dirty="0"/>
              <a:t>The posterior precision equals the prior precision plus the data precision.</a:t>
            </a:r>
          </a:p>
          <a:p>
            <a:r>
              <a:rPr lang="en-US" i="1" dirty="0"/>
              <a:t>The posterior mean is expressed as a weighted average of the prior mean and the observed value, y, with the precisions serving as the weights.</a:t>
            </a:r>
          </a:p>
        </p:txBody>
      </p:sp>
    </p:spTree>
    <p:extLst>
      <p:ext uri="{BB962C8B-B14F-4D97-AF65-F5344CB8AC3E}">
        <p14:creationId xmlns:p14="http://schemas.microsoft.com/office/powerpoint/2010/main" val="36385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3F5B-9151-1FF1-6CCD-6E1CFB242EE4}"/>
              </a:ext>
            </a:extLst>
          </p:cNvPr>
          <p:cNvSpPr>
            <a:spLocks noGrp="1"/>
          </p:cNvSpPr>
          <p:nvPr>
            <p:ph type="title"/>
          </p:nvPr>
        </p:nvSpPr>
        <p:spPr/>
        <p:txBody>
          <a:bodyPr/>
          <a:lstStyle/>
          <a:p>
            <a:r>
              <a:rPr lang="en-US" dirty="0"/>
              <a:t>Posterior Predictive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F6C74-9EAF-9D7A-7EA0-02C4F47BBA88}"/>
                  </a:ext>
                </a:extLst>
              </p:cNvPr>
              <p:cNvSpPr>
                <a:spLocks noGrp="1"/>
              </p:cNvSpPr>
              <p:nvPr>
                <p:ph idx="1"/>
              </p:nvPr>
            </p:nvSpPr>
            <p:spPr/>
            <p:txBody>
              <a:bodyPr/>
              <a:lstStyle/>
              <a:p>
                <a:r>
                  <a:rPr lang="en-US" dirty="0"/>
                  <a:t>Let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represents a single (future) point we wish to predict. </a:t>
                </a:r>
              </a:p>
              <a:p>
                <a:r>
                  <a:rPr lang="en-US" dirty="0"/>
                  <a:t>From Lesson 1: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rPr>
                        <m:t>𝑝</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m:oMathPara>
                </a14:m>
                <a:endParaRPr lang="en-US" dirty="0"/>
              </a:p>
              <a:p>
                <a:r>
                  <a:rPr lang="en-US" dirty="0"/>
                  <a:t>For the normal distribution with unknown mean: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m:rPr>
                              <m:nor/>
                            </m:rPr>
                            <a:rPr lang="en-US" b="0" i="0" smtClean="0">
                              <a:latin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e>
                      </m:nary>
                      <m:r>
                        <m:rPr>
                          <m:nor/>
                        </m:rPr>
                        <a:rPr lang="en-US">
                          <a:latin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e>
                              </m:d>
                            </m:e>
                            <m:sup>
                              <m:r>
                                <a:rPr lang="en-US" i="1">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36F6C74-9EAF-9D7A-7EA0-02C4F47BBA88}"/>
                  </a:ext>
                </a:extLst>
              </p:cNvPr>
              <p:cNvSpPr>
                <a:spLocks noGrp="1" noRot="1" noChangeAspect="1" noMove="1" noResize="1" noEditPoints="1" noAdjustHandles="1" noChangeArrowheads="1" noChangeShapeType="1" noTextEdit="1"/>
              </p:cNvSpPr>
              <p:nvPr>
                <p:ph idx="1"/>
              </p:nvPr>
            </p:nvSpPr>
            <p:spPr>
              <a:blipFill>
                <a:blip r:embed="rId3"/>
                <a:stretch>
                  <a:fillRect l="-1104" t="-11050" b="-39595"/>
                </a:stretch>
              </a:blipFill>
            </p:spPr>
            <p:txBody>
              <a:bodyPr/>
              <a:lstStyle/>
              <a:p>
                <a:r>
                  <a:rPr lang="en-US">
                    <a:noFill/>
                  </a:rPr>
                  <a:t> </a:t>
                </a:r>
              </a:p>
            </p:txBody>
          </p:sp>
        </mc:Fallback>
      </mc:AlternateContent>
    </p:spTree>
    <p:extLst>
      <p:ext uri="{BB962C8B-B14F-4D97-AF65-F5344CB8AC3E}">
        <p14:creationId xmlns:p14="http://schemas.microsoft.com/office/powerpoint/2010/main" val="324159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276326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3F5B-9151-1FF1-6CCD-6E1CFB242EE4}"/>
              </a:ext>
            </a:extLst>
          </p:cNvPr>
          <p:cNvSpPr>
            <a:spLocks noGrp="1"/>
          </p:cNvSpPr>
          <p:nvPr>
            <p:ph type="title"/>
          </p:nvPr>
        </p:nvSpPr>
        <p:spPr/>
        <p:txBody>
          <a:bodyPr/>
          <a:lstStyle/>
          <a:p>
            <a:r>
              <a:rPr lang="en-US" dirty="0"/>
              <a:t>Normal Model with Multiple Observations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F6C74-9EAF-9D7A-7EA0-02C4F47BBA88}"/>
                  </a:ext>
                </a:extLst>
              </p:cNvPr>
              <p:cNvSpPr>
                <a:spLocks noGrp="1"/>
              </p:cNvSpPr>
              <p:nvPr>
                <p:ph idx="1"/>
              </p:nvPr>
            </p:nvSpPr>
            <p:spPr/>
            <p:txBody>
              <a:bodyPr/>
              <a:lstStyle/>
              <a:p>
                <a:r>
                  <a:rPr lang="en-US" dirty="0"/>
                  <a:t>Up until now, </a:t>
                </a:r>
                <a14:m>
                  <m:oMath xmlns:m="http://schemas.openxmlformats.org/officeDocument/2006/math">
                    <m:r>
                      <a:rPr lang="en-US" i="1">
                        <a:latin typeface="Cambria Math" panose="02040503050406030204" pitchFamily="18" charset="0"/>
                      </a:rPr>
                      <m:t>𝑦</m:t>
                    </m:r>
                  </m:oMath>
                </a14:m>
                <a:r>
                  <a:rPr lang="en-US" dirty="0"/>
                  <a:t> was a single point. It is more realistic to consider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d>
                  </m:oMath>
                </a14:m>
                <a:r>
                  <a:rPr lang="en-US" dirty="0"/>
                  <a:t>, </a:t>
                </a:r>
                <a:r>
                  <a:rPr lang="en-US" i="1" dirty="0"/>
                  <a:t>(assumed to be </a:t>
                </a:r>
                <a:r>
                  <a:rPr lang="en-US" i="1" dirty="0" err="1"/>
                  <a:t>i.i.d.</a:t>
                </a:r>
                <a:r>
                  <a:rPr lang="en-US" i="1" dirty="0"/>
                  <a:t>) </a:t>
                </a:r>
              </a:p>
              <a:p>
                <a:r>
                  <a:rPr lang="en-US" dirty="0"/>
                  <a:t>The extension considers products of the single point case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oMath>
                  </m:oMathPara>
                </a14:m>
                <a:endParaRPr lang="en-US" dirty="0"/>
              </a:p>
              <a:p>
                <a:r>
                  <a:rPr lang="en-US" dirty="0"/>
                  <a:t>Using the same calculations as before, we can derive an analogous normal distribution.</a:t>
                </a:r>
              </a:p>
            </p:txBody>
          </p:sp>
        </mc:Choice>
        <mc:Fallback xmlns="">
          <p:sp>
            <p:nvSpPr>
              <p:cNvPr id="3" name="Content Placeholder 2">
                <a:extLst>
                  <a:ext uri="{FF2B5EF4-FFF2-40B4-BE49-F238E27FC236}">
                    <a16:creationId xmlns:a16="http://schemas.microsoft.com/office/drawing/2014/main" id="{A36F6C74-9EAF-9D7A-7EA0-02C4F47BBA88}"/>
                  </a:ext>
                </a:extLst>
              </p:cNvPr>
              <p:cNvSpPr>
                <a:spLocks noGrp="1" noRot="1" noChangeAspect="1" noMove="1" noResize="1" noEditPoints="1" noAdjustHandles="1" noChangeArrowheads="1" noChangeShapeType="1" noTextEdit="1"/>
              </p:cNvSpPr>
              <p:nvPr>
                <p:ph idx="1"/>
              </p:nvPr>
            </p:nvSpPr>
            <p:spPr>
              <a:blipFill>
                <a:blip r:embed="rId3"/>
                <a:stretch>
                  <a:fillRect l="-1104" t="-1657" r="-2129" b="-552"/>
                </a:stretch>
              </a:blipFill>
            </p:spPr>
            <p:txBody>
              <a:bodyPr/>
              <a:lstStyle/>
              <a:p>
                <a:r>
                  <a:rPr lang="en-US">
                    <a:noFill/>
                  </a:rPr>
                  <a:t> </a:t>
                </a:r>
              </a:p>
            </p:txBody>
          </p:sp>
        </mc:Fallback>
      </mc:AlternateContent>
    </p:spTree>
    <p:extLst>
      <p:ext uri="{BB962C8B-B14F-4D97-AF65-F5344CB8AC3E}">
        <p14:creationId xmlns:p14="http://schemas.microsoft.com/office/powerpoint/2010/main" val="237605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474080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a:xfrm>
                <a:off x="1098550" y="2085698"/>
                <a:ext cx="8403592" cy="6515100"/>
              </a:xfrm>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nary>
                            <m:naryPr>
                              <m:chr m:val="∑"/>
                              <m:subHide m:val="on"/>
                              <m:supHide m:val="on"/>
                              <m:ctrlPr>
                                <a:rPr lang="en-US" i="1" smtClean="0">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nary>
                        </m:e>
                      </m:d>
                    </m:oMath>
                  </m:oMathPara>
                </a14:m>
                <a:endParaRPr lang="en-US" dirty="0"/>
              </a:p>
            </p:txBody>
          </p:sp>
        </mc:Choice>
        <mc:Fallback>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xfrm>
                <a:off x="1098550" y="2085698"/>
                <a:ext cx="8403592" cy="6515100"/>
              </a:xfrm>
              <a:blipFill>
                <a:blip r:embed="rId3"/>
                <a:stretch>
                  <a:fillRect l="-2112" t="-1751" b="-182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a:xfrm>
                <a:off x="9982200" y="2085698"/>
                <a:ext cx="7200902" cy="6515100"/>
              </a:xfrm>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m:rPr>
                                          <m:sty m:val="p"/>
                                        </m:rPr>
                                        <a:rPr lang="en-US" b="0" i="1" smtClean="0">
                                          <a:latin typeface="Cambria Math" panose="02040503050406030204" pitchFamily="18" charset="0"/>
                                          <a:ea typeface="Cambria Math" panose="02040503050406030204" pitchFamily="18" charset="0"/>
                                        </a:rPr>
                                        <m:t>n</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b="0" i="1" smtClean="0">
                                <a:latin typeface="Cambria Math" panose="02040503050406030204" pitchFamily="18" charset="0"/>
                                <a:ea typeface="Cambria Math" panose="02040503050406030204" pitchFamily="18" charset="0"/>
                              </a:rPr>
                              <m:t>𝑛</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ea typeface="Cambria Math" panose="02040503050406030204" pitchFamily="18" charset="0"/>
                          </a:rPr>
                          <m:t>1</m:t>
                        </m:r>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0</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𝑛</m:t>
                        </m:r>
                      </m:num>
                      <m:den>
                        <m:sSup>
                          <m:sSupPr>
                            <m:ctrlPr>
                              <a:rPr lang="en-US" sz="4000" i="1">
                                <a:latin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𝜎</m:t>
                            </m:r>
                          </m:e>
                          <m:sup>
                            <m:r>
                              <a:rPr lang="en-US" sz="4000" i="1">
                                <a:latin typeface="Cambria Math" panose="02040503050406030204" pitchFamily="18" charset="0"/>
                              </a:rPr>
                              <m:t>2</m:t>
                            </m:r>
                          </m:sup>
                        </m:sSup>
                      </m:den>
                    </m:f>
                    <m:r>
                      <a:rPr lang="en-US" sz="4000" i="1">
                        <a:latin typeface="Cambria Math" panose="02040503050406030204" pitchFamily="18" charset="0"/>
                      </a:rPr>
                      <m:t> </m:t>
                    </m:r>
                  </m:oMath>
                </a14:m>
                <a:endParaRPr lang="en-US" sz="4000" i="1" dirty="0">
                  <a:latin typeface="Cambria Math" panose="02040503050406030204" pitchFamily="18" charset="0"/>
                </a:endParaRPr>
              </a:p>
              <a:p>
                <a:pPr lvl="1"/>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ea typeface="Cambria Math" panose="02040503050406030204" pitchFamily="18" charset="0"/>
                          </a:rPr>
                          <m:t>1</m:t>
                        </m:r>
                      </m:sub>
                    </m:sSub>
                    <m:r>
                      <a:rPr lang="en-US" sz="4000" b="0" i="1" smtClean="0">
                        <a:latin typeface="Cambria Math" panose="02040503050406030204" pitchFamily="18" charset="0"/>
                        <a:ea typeface="Cambria Math" panose="02040503050406030204" pitchFamily="18" charset="0"/>
                      </a:rPr>
                      <m:t>=</m:t>
                    </m:r>
                  </m:oMath>
                </a14:m>
                <a:r>
                  <a:rPr lang="en-US" sz="4000" dirty="0"/>
                  <a:t> </a:t>
                </a:r>
                <a14:m>
                  <m:oMath xmlns:m="http://schemas.openxmlformats.org/officeDocument/2006/math">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1</m:t>
                        </m:r>
                      </m:sub>
                      <m:sup>
                        <m:r>
                          <a:rPr lang="en-US" sz="4000" i="1">
                            <a:latin typeface="Cambria Math" panose="02040503050406030204" pitchFamily="18" charset="0"/>
                            <a:ea typeface="Cambria Math" panose="02040503050406030204" pitchFamily="18" charset="0"/>
                          </a:rPr>
                          <m:t>2</m:t>
                        </m:r>
                      </m:sup>
                    </m:sSubSup>
                    <m:d>
                      <m:dPr>
                        <m:ctrlPr>
                          <a:rPr lang="en-US" sz="4000" i="1" smtClean="0">
                            <a:latin typeface="Cambria Math" panose="02040503050406030204" pitchFamily="18" charset="0"/>
                            <a:ea typeface="Cambria Math" panose="02040503050406030204" pitchFamily="18" charset="0"/>
                          </a:rPr>
                        </m:ctrlPr>
                      </m:dPr>
                      <m:e>
                        <m:f>
                          <m:fPr>
                            <m:ctrlPr>
                              <a:rPr lang="en-US" sz="4000" i="1">
                                <a:latin typeface="Cambria Math" panose="02040503050406030204" pitchFamily="18" charset="0"/>
                                <a:ea typeface="Cambria Math" panose="02040503050406030204" pitchFamily="18" charset="0"/>
                              </a:rPr>
                            </m:ctrlPr>
                          </m:fPr>
                          <m:num>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𝜇</m:t>
                                </m:r>
                              </m:e>
                              <m:sub>
                                <m:r>
                                  <a:rPr lang="en-US" sz="4000" i="1">
                                    <a:latin typeface="Cambria Math" panose="02040503050406030204" pitchFamily="18" charset="0"/>
                                    <a:ea typeface="Cambria Math" panose="02040503050406030204" pitchFamily="18" charset="0"/>
                                  </a:rPr>
                                  <m:t>0</m:t>
                                </m:r>
                              </m:sub>
                            </m:sSub>
                          </m:num>
                          <m:den>
                            <m:sSubSup>
                              <m:sSubSupPr>
                                <m:ctrlPr>
                                  <a:rPr lang="en-US" sz="4000" i="1">
                                    <a:latin typeface="Cambria Math" panose="02040503050406030204" pitchFamily="18" charset="0"/>
                                    <a:ea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𝜏</m:t>
                                </m:r>
                              </m:e>
                              <m:sub>
                                <m:r>
                                  <a:rPr lang="en-US" sz="4000" i="1">
                                    <a:latin typeface="Cambria Math" panose="02040503050406030204" pitchFamily="18" charset="0"/>
                                    <a:ea typeface="Cambria Math" panose="02040503050406030204" pitchFamily="18" charset="0"/>
                                  </a:rPr>
                                  <m:t>0</m:t>
                                </m:r>
                              </m:sub>
                              <m:sup>
                                <m:r>
                                  <a:rPr lang="en-US" sz="4000" i="1">
                                    <a:latin typeface="Cambria Math" panose="02040503050406030204" pitchFamily="18" charset="0"/>
                                    <a:ea typeface="Cambria Math" panose="02040503050406030204" pitchFamily="18" charset="0"/>
                                  </a:rPr>
                                  <m:t>2</m:t>
                                </m:r>
                              </m:sup>
                            </m:sSubSup>
                          </m:den>
                        </m:f>
                        <m:r>
                          <a:rPr lang="en-US" sz="4000" i="1">
                            <a:latin typeface="Cambria Math" panose="02040503050406030204" pitchFamily="18" charset="0"/>
                            <a:ea typeface="Cambria Math" panose="02040503050406030204" pitchFamily="18" charset="0"/>
                          </a:rPr>
                          <m:t>+</m:t>
                        </m:r>
                        <m:f>
                          <m:fPr>
                            <m:ctrlPr>
                              <a:rPr lang="en-US" sz="4000" i="1">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𝑛</m:t>
                            </m:r>
                            <m:acc>
                              <m:accPr>
                                <m:chr m:val="̅"/>
                                <m:ctrlPr>
                                  <a:rPr lang="en-US" sz="4000" b="0" i="1" smtClean="0">
                                    <a:latin typeface="Cambria Math" panose="02040503050406030204" pitchFamily="18" charset="0"/>
                                    <a:ea typeface="Cambria Math" panose="02040503050406030204" pitchFamily="18" charset="0"/>
                                  </a:rPr>
                                </m:ctrlPr>
                              </m:accPr>
                              <m:e>
                                <m:acc>
                                  <m:accPr>
                                    <m:chr m:val="̅"/>
                                    <m:ctrlPr>
                                      <a:rPr lang="en-US" sz="4000" b="0" i="1" smtClean="0">
                                        <a:latin typeface="Cambria Math" panose="02040503050406030204" pitchFamily="18" charset="0"/>
                                        <a:ea typeface="Cambria Math" panose="02040503050406030204" pitchFamily="18" charset="0"/>
                                      </a:rPr>
                                    </m:ctrlPr>
                                  </m:accPr>
                                  <m:e>
                                    <m:r>
                                      <a:rPr lang="en-US" sz="4000" b="0" i="1" smtClean="0">
                                        <a:latin typeface="Cambria Math" panose="02040503050406030204" pitchFamily="18" charset="0"/>
                                        <a:ea typeface="Cambria Math" panose="02040503050406030204" pitchFamily="18" charset="0"/>
                                      </a:rPr>
                                      <m:t>𝑦</m:t>
                                    </m:r>
                                  </m:e>
                                </m:acc>
                              </m:e>
                            </m:acc>
                          </m:num>
                          <m:den>
                            <m:sSup>
                              <m:sSupPr>
                                <m:ctrlPr>
                                  <a:rPr lang="en-US" sz="4000" i="1">
                                    <a:latin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𝜎</m:t>
                                </m:r>
                              </m:e>
                              <m:sup>
                                <m:r>
                                  <a:rPr lang="en-US" sz="4000" i="1">
                                    <a:latin typeface="Cambria Math" panose="02040503050406030204" pitchFamily="18" charset="0"/>
                                  </a:rPr>
                                  <m:t>2</m:t>
                                </m:r>
                              </m:sup>
                            </m:sSup>
                          </m:den>
                        </m:f>
                      </m:e>
                    </m:d>
                  </m:oMath>
                </a14:m>
                <a:endParaRPr lang="en-US" dirty="0"/>
              </a:p>
            </p:txBody>
          </p:sp>
        </mc:Choice>
        <mc:Fallback>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xfrm>
                <a:off x="9982200" y="2085698"/>
                <a:ext cx="7200902" cy="6515100"/>
              </a:xfrm>
              <a:blipFill>
                <a:blip r:embed="rId4"/>
                <a:stretch>
                  <a:fillRect l="-3169"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374228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B4F7-93BA-FDBF-82F5-A26FAE524AA7}"/>
              </a:ext>
            </a:extLst>
          </p:cNvPr>
          <p:cNvSpPr>
            <a:spLocks noGrp="1"/>
          </p:cNvSpPr>
          <p:nvPr>
            <p:ph type="title"/>
          </p:nvPr>
        </p:nvSpPr>
        <p:spPr/>
        <p:txBody>
          <a:bodyPr/>
          <a:lstStyle/>
          <a:p>
            <a:r>
              <a:rPr lang="en-US" dirty="0"/>
              <a:t>Example with Multiple Points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582986-211C-53FD-34A4-421D70F0E0CC}"/>
                  </a:ext>
                </a:extLst>
              </p:cNvPr>
              <p:cNvSpPr>
                <a:spLocks noGrp="1"/>
              </p:cNvSpPr>
              <p:nvPr>
                <p:ph idx="1"/>
              </p:nvPr>
            </p:nvSpPr>
            <p:spPr/>
            <p:txBody>
              <a:bodyPr/>
              <a:lstStyle/>
              <a:p>
                <a:pPr marL="0" indent="0">
                  <a:buNone/>
                </a:pPr>
                <a:r>
                  <a:rPr lang="en-US" dirty="0"/>
                  <a:t>A factory manufactures screws with a width of 5mm. There are small variations in the manufacturing process. You wish to assess the mean. Historically, the variance of the machine is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=0.5</m:t>
                    </m:r>
                  </m:oMath>
                </a14:m>
                <a:r>
                  <a:rPr lang="en-US" dirty="0"/>
                  <a:t> sq. mm. The prior for the average is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(5.0,1.0)</m:t>
                    </m:r>
                  </m:oMath>
                </a14:m>
                <a:r>
                  <a:rPr lang="en-US" dirty="0"/>
                  <a:t>.</a:t>
                </a:r>
              </a:p>
              <a:p>
                <a:pPr marL="0" indent="0">
                  <a:buNone/>
                </a:pPr>
                <a:r>
                  <a:rPr lang="en-US" dirty="0"/>
                  <a:t>You collect the following data: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5.1,4.9,5.2,5.3,5.0</m:t>
                        </m:r>
                      </m:e>
                    </m:d>
                  </m:oMath>
                </a14:m>
                <a:r>
                  <a:rPr lang="en-US" dirty="0"/>
                  <a:t>.</a:t>
                </a:r>
              </a:p>
              <a:p>
                <a:pPr marL="0" indent="0">
                  <a:buNone/>
                </a:pPr>
                <a:r>
                  <a:rPr lang="en-US" dirty="0"/>
                  <a:t>Using this sample data, you will perform Bayesian inference to update your prior belief about the mean width of the screws and determine the posterior distribution of the mean width.</a:t>
                </a:r>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D0582986-211C-53FD-34A4-421D70F0E0CC}"/>
                  </a:ext>
                </a:extLst>
              </p:cNvPr>
              <p:cNvSpPr>
                <a:spLocks noGrp="1" noRot="1" noChangeAspect="1" noMove="1" noResize="1" noEditPoints="1" noAdjustHandles="1" noChangeArrowheads="1" noChangeShapeType="1" noTextEdit="1"/>
              </p:cNvSpPr>
              <p:nvPr>
                <p:ph idx="1"/>
              </p:nvPr>
            </p:nvSpPr>
            <p:spPr>
              <a:blipFill>
                <a:blip r:embed="rId3"/>
                <a:stretch>
                  <a:fillRect l="-1341" t="-1657" r="-2050"/>
                </a:stretch>
              </a:blipFill>
            </p:spPr>
            <p:txBody>
              <a:bodyPr/>
              <a:lstStyle/>
              <a:p>
                <a:r>
                  <a:rPr lang="en-US">
                    <a:noFill/>
                  </a:rPr>
                  <a:t> </a:t>
                </a:r>
              </a:p>
            </p:txBody>
          </p:sp>
        </mc:Fallback>
      </mc:AlternateContent>
    </p:spTree>
    <p:extLst>
      <p:ext uri="{BB962C8B-B14F-4D97-AF65-F5344CB8AC3E}">
        <p14:creationId xmlns:p14="http://schemas.microsoft.com/office/powerpoint/2010/main" val="122004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225084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C0CA-C3E3-A820-BB11-AD92121E1CBA}"/>
              </a:ext>
            </a:extLst>
          </p:cNvPr>
          <p:cNvSpPr>
            <a:spLocks noGrp="1"/>
          </p:cNvSpPr>
          <p:nvPr>
            <p:ph type="title"/>
          </p:nvPr>
        </p:nvSpPr>
        <p:spPr/>
        <p:txBody>
          <a:bodyPr/>
          <a:lstStyle/>
          <a:p>
            <a:r>
              <a:rPr lang="en-US" dirty="0"/>
              <a:t>Example Distributions</a:t>
            </a:r>
          </a:p>
        </p:txBody>
      </p:sp>
      <p:pic>
        <p:nvPicPr>
          <p:cNvPr id="6" name="Content Placeholder 5" descr="A diagram of a normal distribution&#10;&#10;Description automatically generated">
            <a:extLst>
              <a:ext uri="{FF2B5EF4-FFF2-40B4-BE49-F238E27FC236}">
                <a16:creationId xmlns:a16="http://schemas.microsoft.com/office/drawing/2014/main" id="{0060407D-0235-06AD-11C4-F12DAA10DE83}"/>
              </a:ext>
            </a:extLst>
          </p:cNvPr>
          <p:cNvPicPr>
            <a:picLocks noGrp="1" noChangeAspect="1"/>
          </p:cNvPicPr>
          <p:nvPr>
            <p:ph idx="1"/>
          </p:nvPr>
        </p:nvPicPr>
        <p:blipFill>
          <a:blip r:embed="rId3"/>
          <a:stretch>
            <a:fillRect/>
          </a:stretch>
        </p:blipFill>
        <p:spPr>
          <a:xfrm>
            <a:off x="3377539" y="1943100"/>
            <a:ext cx="11526573" cy="6915944"/>
          </a:xfrm>
        </p:spPr>
      </p:pic>
    </p:spTree>
    <p:extLst>
      <p:ext uri="{BB962C8B-B14F-4D97-AF65-F5344CB8AC3E}">
        <p14:creationId xmlns:p14="http://schemas.microsoft.com/office/powerpoint/2010/main" val="261816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Other Single-Parameter Models</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AD153B-FA23-6DA0-646E-B559D0936B06}"/>
                  </a:ext>
                </a:extLst>
              </p:cNvPr>
              <p:cNvSpPr>
                <a:spLocks noGrp="1"/>
              </p:cNvSpPr>
              <p:nvPr>
                <p:ph sz="half" idx="2"/>
              </p:nvPr>
            </p:nvSpPr>
            <p:spPr>
              <a:xfrm>
                <a:off x="9502142" y="2085698"/>
                <a:ext cx="7680960" cy="6515100"/>
              </a:xfrm>
            </p:spPr>
            <p:txBody>
              <a:bodyPr wrap="square" anchor="t">
                <a:normAutofit/>
              </a:bodyPr>
              <a:lstStyle/>
              <a:p>
                <a:r>
                  <a:rPr lang="en-US" dirty="0"/>
                  <a:t>Likelihood with </a:t>
                </a:r>
              </a:p>
              <a:p>
                <a:pPr lvl="1"/>
                <a:r>
                  <a:rPr lang="en-US" u="sng" dirty="0"/>
                  <a:t>known</a:t>
                </a:r>
                <a:r>
                  <a:rPr lang="en-US" dirty="0"/>
                  <a:t> mean </a:t>
                </a:r>
                <a14:m>
                  <m:oMath xmlns:m="http://schemas.openxmlformats.org/officeDocument/2006/math">
                    <m:r>
                      <a:rPr lang="en-US" i="1">
                        <a:latin typeface="Cambria Math" panose="02040503050406030204" pitchFamily="18" charset="0"/>
                      </a:rPr>
                      <m:t>𝜇</m:t>
                    </m:r>
                  </m:oMath>
                </a14:m>
                <a:r>
                  <a:rPr lang="en-US" dirty="0"/>
                  <a:t>,</a:t>
                </a:r>
              </a:p>
              <a:p>
                <a:pPr lvl="1"/>
                <a:r>
                  <a:rPr lang="en-US" u="sng" dirty="0">
                    <a:solidFill>
                      <a:schemeClr val="bg1"/>
                    </a:solidFill>
                  </a:rPr>
                  <a:t>unknown</a:t>
                </a:r>
                <a:r>
                  <a:rPr lang="en-US" dirty="0"/>
                  <a:t> variance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i="1" smtClean="0">
                            <a:solidFill>
                              <a:schemeClr val="bg1"/>
                            </a:solidFill>
                            <a:latin typeface="Cambria Math" panose="02040503050406030204" pitchFamily="18" charset="0"/>
                          </a:rPr>
                          <m:t>𝜎</m:t>
                        </m:r>
                      </m:e>
                      <m:sup>
                        <m:r>
                          <a:rPr lang="en-US" b="0" i="1" smtClean="0">
                            <a:solidFill>
                              <a:schemeClr val="bg1"/>
                            </a:solidFill>
                            <a:latin typeface="Cambria Math" panose="02040503050406030204" pitchFamily="18" charset="0"/>
                          </a:rPr>
                          <m:t>2</m:t>
                        </m:r>
                      </m:sup>
                    </m:sSup>
                  </m:oMath>
                </a14:m>
                <a:r>
                  <a:rPr lang="en-US" dirty="0"/>
                  <a:t>, and </a:t>
                </a:r>
              </a:p>
              <a:p>
                <a:pPr lvl="1"/>
                <a:r>
                  <a:rPr lang="en-US" dirty="0"/>
                  <a:t>several (</a:t>
                </a:r>
                <a:r>
                  <a:rPr lang="en-US" dirty="0" err="1"/>
                  <a:t>i.i.d.</a:t>
                </a:r>
                <a:r>
                  <a:rPr lang="en-US" dirty="0"/>
                  <a:t>) samples </a:t>
                </a:r>
                <a:br>
                  <a:rPr lang="en-US" dirty="0"/>
                </a:b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a14:m>
                <a:br>
                  <a:rPr lang="en-US" dirty="0"/>
                </a:b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r>
                                    <a:rPr lang="en-US" i="1">
                                      <a:latin typeface="Cambria Math" panose="02040503050406030204" pitchFamily="18" charset="0"/>
                                    </a:rPr>
                                    <m:t>𝜋</m:t>
                                  </m:r>
                                </m:e>
                              </m:rad>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i="1" smtClean="0">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2</m:t>
                                      </m:r>
                                    </m:sup>
                                  </m:sSup>
                                </m:den>
                              </m:f>
                            </m:sup>
                          </m:sSup>
                        </m:e>
                      </m:nary>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8AD153B-FA23-6DA0-646E-B559D0936B06}"/>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3"/>
                <a:stretch>
                  <a:fillRect l="-2310" t="-1751" b="-4007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CD7AE64-22B5-08BB-1AA1-828490982072}"/>
              </a:ext>
            </a:extLst>
          </p:cNvPr>
          <p:cNvSpPr>
            <a:spLocks noGrp="1"/>
          </p:cNvSpPr>
          <p:nvPr>
            <p:ph type="title"/>
          </p:nvPr>
        </p:nvSpPr>
        <p:spPr>
          <a:xfrm>
            <a:off x="1098550" y="161365"/>
            <a:ext cx="16084552" cy="1551434"/>
          </a:xfrm>
        </p:spPr>
        <p:txBody>
          <a:bodyPr wrap="square" anchor="b">
            <a:normAutofit/>
          </a:bodyPr>
          <a:lstStyle/>
          <a:p>
            <a:r>
              <a:rPr lang="en-US" dirty="0"/>
              <a:t>Normal Distribution with Unknown Variance</a:t>
            </a:r>
          </a:p>
        </p:txBody>
      </p:sp>
      <p:pic>
        <p:nvPicPr>
          <p:cNvPr id="8" name="Picture 7" descr="A graph with blue and orange dots&#10;&#10;Description automatically generated">
            <a:extLst>
              <a:ext uri="{FF2B5EF4-FFF2-40B4-BE49-F238E27FC236}">
                <a16:creationId xmlns:a16="http://schemas.microsoft.com/office/drawing/2014/main" id="{900F223A-DD37-C32F-73DC-6F7462F5C882}"/>
              </a:ext>
            </a:extLst>
          </p:cNvPr>
          <p:cNvPicPr>
            <a:picLocks noChangeAspect="1"/>
          </p:cNvPicPr>
          <p:nvPr/>
        </p:nvPicPr>
        <p:blipFill>
          <a:blip r:embed="rId4"/>
          <a:stretch>
            <a:fillRect/>
          </a:stretch>
        </p:blipFill>
        <p:spPr>
          <a:xfrm>
            <a:off x="519605" y="2648487"/>
            <a:ext cx="8982537" cy="5389522"/>
          </a:xfrm>
          <a:prstGeom prst="rect">
            <a:avLst/>
          </a:prstGeom>
        </p:spPr>
      </p:pic>
    </p:spTree>
    <p:extLst>
      <p:ext uri="{BB962C8B-B14F-4D97-AF65-F5344CB8AC3E}">
        <p14:creationId xmlns:p14="http://schemas.microsoft.com/office/powerpoint/2010/main" val="18056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1334570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The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m:oMathPara>
                </a14:m>
                <a:endParaRPr lang="en-US" dirty="0"/>
              </a:p>
              <a:p>
                <a:r>
                  <a:rPr lang="en-US" dirty="0"/>
                  <a:t>Conjugate prior</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Inv</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sup>
                      </m:sSup>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𝑛𝑣</m:t>
                              </m:r>
                            </m:num>
                            <m:den>
                              <m:r>
                                <a:rPr lang="en-US" b="0" i="1" smtClean="0">
                                  <a:latin typeface="Cambria Math" panose="02040503050406030204" pitchFamily="18" charset="0"/>
                                  <a:ea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e>
                      </m:d>
                    </m:oMath>
                  </m:oMathPara>
                </a14:m>
                <a:endParaRPr lang="en-US" dirty="0"/>
              </a:p>
              <a:p>
                <a:pPr lvl="1"/>
                <a14:m>
                  <m:oMath xmlns:m="http://schemas.openxmlformats.org/officeDocument/2006/math">
                    <m:r>
                      <a:rPr lang="en-US" i="1" smtClean="0">
                        <a:latin typeface="Cambria Math" panose="02040503050406030204" pitchFamily="18" charset="0"/>
                        <a:ea typeface="Cambria Math" panose="02040503050406030204" pitchFamily="18" charset="0"/>
                      </a:rPr>
                      <m:t>𝑣</m:t>
                    </m:r>
                  </m:oMath>
                </a14:m>
                <a:r>
                  <a:rPr lang="en-US" dirty="0"/>
                  <a:t> the sample variance</a:t>
                </a:r>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normAutofit/>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m:rPr>
                              <m:nor/>
                            </m:rPr>
                            <a:rPr lang="en-US">
                              <a:latin typeface="Cambria Math" panose="02040503050406030204" pitchFamily="18" charset="0"/>
                              <a:ea typeface="Cambria Math" panose="02040503050406030204" pitchFamily="18" charset="0"/>
                            </a:rPr>
                            <m:t>Inv</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sub>
                      </m:sSub>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sup>
                              <m:r>
                                <a:rPr lang="en-US" i="1">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𝑛</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𝑛𝑣</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den>
                    </m:f>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293977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D20BF12-1B79-7863-B816-9AB64E60CA32}"/>
                  </a:ext>
                </a:extLst>
              </p:cNvPr>
              <p:cNvSpPr>
                <a:spLocks noGrp="1"/>
              </p:cNvSpPr>
              <p:nvPr>
                <p:ph sz="half" idx="1"/>
              </p:nvPr>
            </p:nvSpPr>
            <p:spPr/>
            <p:txBody>
              <a:bodyPr/>
              <a:lstStyle/>
              <a:p>
                <a:r>
                  <a:rPr lang="en-US" dirty="0"/>
                  <a:t>The Poisson distribution describes events occurring within a fixed interval of time or space.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the average number of events (</a:t>
                </a:r>
                <a:r>
                  <a:rPr lang="en-US" i="1" dirty="0"/>
                  <a:t>parameter</a:t>
                </a:r>
                <a:r>
                  <a:rPr lang="en-US" dirty="0"/>
                  <a:t>)</a:t>
                </a:r>
              </a:p>
              <a:p>
                <a:pPr lvl="1"/>
                <a14:m>
                  <m:oMath xmlns:m="http://schemas.openxmlformats.org/officeDocument/2006/math">
                    <m:r>
                      <a:rPr lang="en-US" b="0" i="1" smtClean="0">
                        <a:latin typeface="Cambria Math" panose="02040503050406030204" pitchFamily="18" charset="0"/>
                      </a:rPr>
                      <m:t>𝑦</m:t>
                    </m:r>
                  </m:oMath>
                </a14:m>
                <a:r>
                  <a:rPr lang="en-US" dirty="0"/>
                  <a:t> is the actual number of events observed (</a:t>
                </a:r>
                <a:r>
                  <a:rPr lang="en-US" i="1" dirty="0"/>
                  <a:t>data</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𝑦</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2" name="Content Placeholder 1">
                <a:extLst>
                  <a:ext uri="{FF2B5EF4-FFF2-40B4-BE49-F238E27FC236}">
                    <a16:creationId xmlns:a16="http://schemas.microsoft.com/office/drawing/2014/main" id="{BD20BF12-1B79-7863-B816-9AB64E60CA3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p:pic>
        <p:nvPicPr>
          <p:cNvPr id="6" name="Content Placeholder 5" descr="Small blue white and red stars mixed in a pile">
            <a:extLst>
              <a:ext uri="{FF2B5EF4-FFF2-40B4-BE49-F238E27FC236}">
                <a16:creationId xmlns:a16="http://schemas.microsoft.com/office/drawing/2014/main" id="{12C2C98B-194B-A3E9-D764-FF405A15C56E}"/>
              </a:ext>
            </a:extLst>
          </p:cNvPr>
          <p:cNvPicPr>
            <a:picLocks noGrp="1" noChangeAspect="1"/>
          </p:cNvPicPr>
          <p:nvPr>
            <p:ph sz="half" idx="2"/>
          </p:nvPr>
        </p:nvPicPr>
        <p:blipFill>
          <a:blip r:embed="rId4"/>
          <a:srcRect/>
          <a:stretch/>
        </p:blipFill>
        <p:spPr>
          <a:xfrm>
            <a:off x="9144000" y="2090599"/>
            <a:ext cx="8495029" cy="6105802"/>
          </a:xfrm>
        </p:spPr>
      </p:pic>
      <p:sp>
        <p:nvSpPr>
          <p:cNvPr id="4" name="Title 3">
            <a:extLst>
              <a:ext uri="{FF2B5EF4-FFF2-40B4-BE49-F238E27FC236}">
                <a16:creationId xmlns:a16="http://schemas.microsoft.com/office/drawing/2014/main" id="{58A8A309-CDF3-C70A-3D90-12EF76B00D19}"/>
              </a:ext>
            </a:extLst>
          </p:cNvPr>
          <p:cNvSpPr>
            <a:spLocks noGrp="1"/>
          </p:cNvSpPr>
          <p:nvPr>
            <p:ph type="title"/>
          </p:nvPr>
        </p:nvSpPr>
        <p:spPr/>
        <p:txBody>
          <a:bodyPr/>
          <a:lstStyle/>
          <a:p>
            <a:r>
              <a:rPr lang="en-US" dirty="0"/>
              <a:t>Poisson Distributions</a:t>
            </a:r>
          </a:p>
        </p:txBody>
      </p:sp>
      <p:sp>
        <p:nvSpPr>
          <p:cNvPr id="7" name="TextBox 6">
            <a:extLst>
              <a:ext uri="{FF2B5EF4-FFF2-40B4-BE49-F238E27FC236}">
                <a16:creationId xmlns:a16="http://schemas.microsoft.com/office/drawing/2014/main" id="{A8B75DE2-8381-C96E-30BD-E3EA50E5CF69}"/>
              </a:ext>
            </a:extLst>
          </p:cNvPr>
          <p:cNvSpPr txBox="1"/>
          <p:nvPr/>
        </p:nvSpPr>
        <p:spPr>
          <a:xfrm>
            <a:off x="9140826" y="8231466"/>
            <a:ext cx="3505200" cy="369332"/>
          </a:xfrm>
          <a:prstGeom prst="rect">
            <a:avLst/>
          </a:prstGeom>
          <a:noFill/>
        </p:spPr>
        <p:txBody>
          <a:bodyPr wrap="square" rtlCol="0">
            <a:spAutoFit/>
          </a:bodyPr>
          <a:lstStyle/>
          <a:p>
            <a:r>
              <a:rPr lang="en-US" dirty="0"/>
              <a:t>Microsoft Stock Images</a:t>
            </a:r>
          </a:p>
        </p:txBody>
      </p:sp>
    </p:spTree>
    <p:extLst>
      <p:ext uri="{BB962C8B-B14F-4D97-AF65-F5344CB8AC3E}">
        <p14:creationId xmlns:p14="http://schemas.microsoft.com/office/powerpoint/2010/main" val="362904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dissolv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04B0-6D07-1B9B-58C1-683BAD127618}"/>
              </a:ext>
            </a:extLst>
          </p:cNvPr>
          <p:cNvSpPr>
            <a:spLocks noGrp="1"/>
          </p:cNvSpPr>
          <p:nvPr>
            <p:ph type="title"/>
          </p:nvPr>
        </p:nvSpPr>
        <p:spPr/>
        <p:txBody>
          <a:bodyPr/>
          <a:lstStyle/>
          <a:p>
            <a:r>
              <a:rPr lang="en-US" dirty="0"/>
              <a:t>Poisson 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BC00A1-1C01-C16A-B866-B8C9C76CE809}"/>
                  </a:ext>
                </a:extLst>
              </p:cNvPr>
              <p:cNvSpPr>
                <a:spLocks noGrp="1"/>
              </p:cNvSpPr>
              <p:nvPr>
                <p:ph idx="1"/>
              </p:nvPr>
            </p:nvSpPr>
            <p:spPr/>
            <p:txBody>
              <a:bodyPr/>
              <a:lstStyle/>
              <a:p>
                <a:r>
                  <a:rPr lang="en-US" dirty="0"/>
                  <a:t>When working with a dataset,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a14:m>
                <a:r>
                  <a:rPr lang="en-US" dirty="0"/>
                  <a:t>, the likelihood is the product: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en>
                          </m:f>
                        </m:e>
                      </m:nary>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𝑛</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The likelihood function is a kind of gamma distribution.</a:t>
                </a:r>
              </a:p>
              <a:p>
                <a:r>
                  <a:rPr lang="en-US" dirty="0"/>
                  <a:t>This sets us up well to characterize the conjugate prior and posterior.</a:t>
                </a:r>
              </a:p>
              <a:p>
                <a:endParaRPr lang="en-US" dirty="0"/>
              </a:p>
            </p:txBody>
          </p:sp>
        </mc:Choice>
        <mc:Fallback xmlns="">
          <p:sp>
            <p:nvSpPr>
              <p:cNvPr id="3" name="Content Placeholder 2">
                <a:extLst>
                  <a:ext uri="{FF2B5EF4-FFF2-40B4-BE49-F238E27FC236}">
                    <a16:creationId xmlns:a16="http://schemas.microsoft.com/office/drawing/2014/main" id="{E4BC00A1-1C01-C16A-B866-B8C9C76CE809}"/>
                  </a:ext>
                </a:extLst>
              </p:cNvPr>
              <p:cNvSpPr>
                <a:spLocks noGrp="1" noRot="1" noChangeAspect="1" noMove="1" noResize="1" noEditPoints="1" noAdjustHandles="1" noChangeArrowheads="1" noChangeShapeType="1" noTextEdit="1"/>
              </p:cNvSpPr>
              <p:nvPr>
                <p:ph idx="1"/>
              </p:nvPr>
            </p:nvSpPr>
            <p:spPr>
              <a:blipFill>
                <a:blip r:embed="rId3"/>
                <a:stretch>
                  <a:fillRect l="-1104" t="-11234"/>
                </a:stretch>
              </a:blipFill>
            </p:spPr>
            <p:txBody>
              <a:bodyPr/>
              <a:lstStyle/>
              <a:p>
                <a:r>
                  <a:rPr lang="en-US">
                    <a:noFill/>
                  </a:rPr>
                  <a:t> </a:t>
                </a:r>
              </a:p>
            </p:txBody>
          </p:sp>
        </mc:Fallback>
      </mc:AlternateContent>
    </p:spTree>
    <p:extLst>
      <p:ext uri="{BB962C8B-B14F-4D97-AF65-F5344CB8AC3E}">
        <p14:creationId xmlns:p14="http://schemas.microsoft.com/office/powerpoint/2010/main" val="35301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2337153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The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oMath>
                  </m:oMathPara>
                </a14:m>
                <a:endParaRPr lang="en-US" dirty="0"/>
              </a:p>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p>
                              </m:sSup>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den>
                          </m:f>
                        </m:e>
                      </m:nary>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b="-32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normAutofit/>
              </a:bodyPr>
              <a:lstStyle/>
              <a:p>
                <a:r>
                  <a:rPr lang="en-US" dirty="0"/>
                  <a:t>Conjugate posterior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e>
                      </m:d>
                    </m:oMath>
                  </m:oMathPara>
                </a14:m>
                <a:endParaRPr lang="en-US" dirty="0"/>
              </a:p>
              <a:p>
                <a:r>
                  <a:rPr lang="en-US" dirty="0"/>
                  <a:t>The marginal distribution of </a:t>
                </a:r>
                <a14:m>
                  <m:oMath xmlns:m="http://schemas.openxmlformats.org/officeDocument/2006/math">
                    <m:r>
                      <a:rPr lang="en-US" i="1" smtClean="0">
                        <a:latin typeface="Cambria Math" panose="02040503050406030204" pitchFamily="18" charset="0"/>
                      </a:rPr>
                      <m:t>𝑦</m:t>
                    </m:r>
                  </m:oMath>
                </a14:m>
                <a:r>
                  <a:rPr lang="en-US" dirty="0"/>
                  <a:t>,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oMath>
                </a14:m>
                <a:r>
                  <a:rPr lang="en-US" dirty="0"/>
                  <a:t>, turns out to be negative binomial distribution.</a:t>
                </a:r>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310" t="-1751" r="-33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925549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188666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BC00A1-1C01-C16A-B866-B8C9C76CE809}"/>
                  </a:ext>
                </a:extLst>
              </p:cNvPr>
              <p:cNvSpPr>
                <a:spLocks noGrp="1"/>
              </p:cNvSpPr>
              <p:nvPr>
                <p:ph sz="half" idx="1"/>
              </p:nvPr>
            </p:nvSpPr>
            <p:spPr/>
            <p:txBody>
              <a:bodyPr>
                <a:normAutofit/>
              </a:bodyPr>
              <a:lstStyle/>
              <a:p>
                <a:r>
                  <a:rPr lang="en-US" dirty="0"/>
                  <a:t>Used for waiting times or time between events</a:t>
                </a:r>
              </a:p>
              <a:p>
                <a:pPr lvl="1"/>
                <a:r>
                  <a:rPr lang="en-US" dirty="0"/>
                  <a:t>e.g., product lifespan, customer arrivals, weather events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𝑛</m:t>
                          </m:r>
                        </m:sup>
                      </m:sSup>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r>
                            <a:rPr lang="en-US" i="1">
                              <a:latin typeface="Cambria Math" panose="02040503050406030204" pitchFamily="18" charset="0"/>
                              <a:ea typeface="Cambria Math" panose="02040503050406030204" pitchFamily="18" charset="0"/>
                            </a:rPr>
                            <m:t>𝜃</m:t>
                          </m:r>
                        </m:sup>
                      </m:sSup>
                    </m:oMath>
                  </m:oMathPara>
                </a14:m>
                <a:endParaRPr lang="en-US" dirty="0"/>
              </a:p>
              <a:p>
                <a:r>
                  <a:rPr lang="en-US" dirty="0"/>
                  <a:t>The expectation is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𝜃</m:t>
                    </m:r>
                  </m:oMath>
                </a14:m>
                <a:r>
                  <a:rPr lang="en-US" dirty="0"/>
                  <a:t>, called the </a:t>
                </a:r>
                <a:r>
                  <a:rPr lang="en-US" b="1" dirty="0">
                    <a:solidFill>
                      <a:schemeClr val="bg1"/>
                    </a:solidFill>
                  </a:rPr>
                  <a:t>rate</a:t>
                </a:r>
                <a:r>
                  <a:rPr lang="en-US" dirty="0"/>
                  <a:t>. </a:t>
                </a:r>
              </a:p>
            </p:txBody>
          </p:sp>
        </mc:Choice>
        <mc:Fallback xmlns="">
          <p:sp>
            <p:nvSpPr>
              <p:cNvPr id="3" name="Content Placeholder 2">
                <a:extLst>
                  <a:ext uri="{FF2B5EF4-FFF2-40B4-BE49-F238E27FC236}">
                    <a16:creationId xmlns:a16="http://schemas.microsoft.com/office/drawing/2014/main" id="{E4BC00A1-1C01-C16A-B866-B8C9C76CE809}"/>
                  </a:ext>
                </a:extLst>
              </p:cNvPr>
              <p:cNvSpPr>
                <a:spLocks noGrp="1" noRot="1" noChangeAspect="1" noMove="1" noResize="1" noEditPoints="1" noAdjustHandles="1" noChangeArrowheads="1" noChangeShapeType="1" noTextEdit="1"/>
              </p:cNvSpPr>
              <p:nvPr>
                <p:ph sz="half" idx="1"/>
              </p:nvPr>
            </p:nvSpPr>
            <p:spPr>
              <a:blipFill>
                <a:blip r:embed="rId3"/>
                <a:stretch>
                  <a:fillRect l="-2310" t="-1751" r="-3300"/>
                </a:stretch>
              </a:blipFill>
            </p:spPr>
            <p:txBody>
              <a:bodyPr/>
              <a:lstStyle/>
              <a:p>
                <a:r>
                  <a:rPr lang="en-US">
                    <a:noFill/>
                  </a:rPr>
                  <a:t> </a:t>
                </a:r>
              </a:p>
            </p:txBody>
          </p:sp>
        </mc:Fallback>
      </mc:AlternateContent>
      <p:pic>
        <p:nvPicPr>
          <p:cNvPr id="7" name="Content Placeholder 6" descr="A group of people standing in a line&#10;&#10;Description automatically generated">
            <a:extLst>
              <a:ext uri="{FF2B5EF4-FFF2-40B4-BE49-F238E27FC236}">
                <a16:creationId xmlns:a16="http://schemas.microsoft.com/office/drawing/2014/main" id="{63DC9CFB-618F-E975-B300-A1E951477ED8}"/>
              </a:ext>
            </a:extLst>
          </p:cNvPr>
          <p:cNvPicPr>
            <a:picLocks noGrp="1" noChangeAspect="1"/>
          </p:cNvPicPr>
          <p:nvPr>
            <p:ph sz="half" idx="2"/>
          </p:nvPr>
        </p:nvPicPr>
        <p:blipFill>
          <a:blip r:embed="rId4"/>
          <a:stretch>
            <a:fillRect/>
          </a:stretch>
        </p:blipFill>
        <p:spPr>
          <a:xfrm>
            <a:off x="9502142" y="2270641"/>
            <a:ext cx="7948881" cy="5768459"/>
          </a:xfrm>
        </p:spPr>
      </p:pic>
      <p:sp>
        <p:nvSpPr>
          <p:cNvPr id="2" name="Title 1">
            <a:extLst>
              <a:ext uri="{FF2B5EF4-FFF2-40B4-BE49-F238E27FC236}">
                <a16:creationId xmlns:a16="http://schemas.microsoft.com/office/drawing/2014/main" id="{F96704B0-6D07-1B9B-58C1-683BAD127618}"/>
              </a:ext>
            </a:extLst>
          </p:cNvPr>
          <p:cNvSpPr>
            <a:spLocks noGrp="1"/>
          </p:cNvSpPr>
          <p:nvPr>
            <p:ph type="title"/>
          </p:nvPr>
        </p:nvSpPr>
        <p:spPr/>
        <p:txBody>
          <a:bodyPr/>
          <a:lstStyle/>
          <a:p>
            <a:r>
              <a:rPr lang="en-US" dirty="0"/>
              <a:t>Exponential Likelihood</a:t>
            </a:r>
          </a:p>
        </p:txBody>
      </p:sp>
      <p:sp>
        <p:nvSpPr>
          <p:cNvPr id="5" name="TextBox 4">
            <a:extLst>
              <a:ext uri="{FF2B5EF4-FFF2-40B4-BE49-F238E27FC236}">
                <a16:creationId xmlns:a16="http://schemas.microsoft.com/office/drawing/2014/main" id="{954A8051-D28D-2371-9DAB-F654091C84F7}"/>
              </a:ext>
            </a:extLst>
          </p:cNvPr>
          <p:cNvSpPr txBox="1"/>
          <p:nvPr/>
        </p:nvSpPr>
        <p:spPr>
          <a:xfrm>
            <a:off x="9502142" y="8047213"/>
            <a:ext cx="4442458" cy="369886"/>
          </a:xfrm>
          <a:prstGeom prst="rect">
            <a:avLst/>
          </a:prstGeom>
          <a:noFill/>
        </p:spPr>
        <p:txBody>
          <a:bodyPr wrap="square" rtlCol="0">
            <a:spAutoFit/>
          </a:bodyPr>
          <a:lstStyle/>
          <a:p>
            <a:r>
              <a:rPr lang="en-US" dirty="0"/>
              <a:t>iStock-1051006028, Credit: </a:t>
            </a:r>
            <a:r>
              <a:rPr lang="en-US" dirty="0" err="1"/>
              <a:t>andresr</a:t>
            </a:r>
            <a:endParaRPr lang="en-US" dirty="0"/>
          </a:p>
        </p:txBody>
      </p:sp>
    </p:spTree>
    <p:extLst>
      <p:ext uri="{BB962C8B-B14F-4D97-AF65-F5344CB8AC3E}">
        <p14:creationId xmlns:p14="http://schemas.microsoft.com/office/powerpoint/2010/main" val="18758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71172-4722-44D1-26BC-669CF6DB961F}"/>
              </a:ext>
            </a:extLst>
          </p:cNvPr>
          <p:cNvSpPr>
            <a:spLocks noGrp="1"/>
          </p:cNvSpPr>
          <p:nvPr>
            <p:ph type="title"/>
          </p:nvPr>
        </p:nvSpPr>
        <p:spPr/>
        <p:txBody>
          <a:bodyPr/>
          <a:lstStyle/>
          <a:p>
            <a:r>
              <a:rPr lang="en-US" dirty="0"/>
              <a:t>Exponential Likelihood</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AA934CB-99B4-15CF-0449-0CBDC4FF3EB5}"/>
                  </a:ext>
                </a:extLst>
              </p:cNvPr>
              <p:cNvSpPr>
                <a:spLocks noGrp="1"/>
              </p:cNvSpPr>
              <p:nvPr>
                <p:ph idx="1"/>
              </p:nvPr>
            </p:nvSpPr>
            <p:spPr/>
            <p:txBody>
              <a:bodyPr/>
              <a:lstStyle/>
              <a:p>
                <a:r>
                  <a:rPr lang="en-US" dirty="0"/>
                  <a:t>Observe that this is the Gamma distribution with </a:t>
                </a:r>
                <a:br>
                  <a:rPr lang="en-US"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oMath>
                </a14:m>
                <a:r>
                  <a:rPr lang="en-US" dirty="0"/>
                  <a:t>.</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oMath>
                </a14:m>
                <a:endParaRPr lang="en-US" dirty="0"/>
              </a:p>
              <a:p>
                <a:r>
                  <a:rPr lang="en-US" dirty="0"/>
                  <a:t>The conjugate prior distribution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oMath>
                </a14:m>
                <a:endParaRPr lang="en-US" dirty="0"/>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oMath>
                </a14:m>
                <a:r>
                  <a:rPr lang="en-US" dirty="0"/>
                  <a:t> exponential observations with total waiting time </a:t>
                </a:r>
                <a14:m>
                  <m:oMath xmlns:m="http://schemas.openxmlformats.org/officeDocument/2006/math">
                    <m:r>
                      <a:rPr lang="en-US" i="1">
                        <a:latin typeface="Cambria Math" panose="02040503050406030204" pitchFamily="18" charset="0"/>
                        <a:ea typeface="Cambria Math" panose="02040503050406030204" pitchFamily="18" charset="0"/>
                      </a:rPr>
                      <m:t>𝛽</m:t>
                    </m:r>
                  </m:oMath>
                </a14:m>
                <a:endParaRPr lang="en-US" dirty="0"/>
              </a:p>
              <a:p>
                <a:r>
                  <a:rPr lang="en-US" dirty="0"/>
                  <a:t>The conjugate posterior distribution</a:t>
                </a:r>
              </a:p>
              <a:p>
                <a:pPr lvl="1"/>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Gamma</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5AA934CB-99B4-15CF-0449-0CBDC4FF3EB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40649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5478-3611-2326-EEC1-38141B6D458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94839E75-FFD3-7FE0-89DE-AAD48FFFDF69}"/>
              </a:ext>
            </a:extLst>
          </p:cNvPr>
          <p:cNvSpPr>
            <a:spLocks noGrp="1"/>
          </p:cNvSpPr>
          <p:nvPr>
            <p:ph idx="1"/>
          </p:nvPr>
        </p:nvSpPr>
        <p:spPr/>
        <p:txBody>
          <a:bodyPr/>
          <a:lstStyle/>
          <a:p>
            <a:r>
              <a:rPr lang="en-US" dirty="0"/>
              <a:t>Priors can be informative, noninformative, or weakly informative (a mixture of the two).</a:t>
            </a:r>
          </a:p>
          <a:p>
            <a:r>
              <a:rPr lang="en-US" dirty="0"/>
              <a:t>Informative priors can be conjugate or not.</a:t>
            </a:r>
          </a:p>
          <a:p>
            <a:r>
              <a:rPr lang="en-US" dirty="0"/>
              <a:t>We have seen uniform, binomial and beta distributions.</a:t>
            </a:r>
          </a:p>
        </p:txBody>
      </p:sp>
    </p:spTree>
    <p:extLst>
      <p:ext uri="{BB962C8B-B14F-4D97-AF65-F5344CB8AC3E}">
        <p14:creationId xmlns:p14="http://schemas.microsoft.com/office/powerpoint/2010/main" val="135047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6804-D931-5116-38B9-9D19D2CFD3EA}"/>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E7F27659-7C37-0DFA-1498-CDBBEFC05CA6}"/>
              </a:ext>
            </a:extLst>
          </p:cNvPr>
          <p:cNvSpPr>
            <a:spLocks noGrp="1"/>
          </p:cNvSpPr>
          <p:nvPr>
            <p:ph idx="1"/>
          </p:nvPr>
        </p:nvSpPr>
        <p:spPr/>
        <p:txBody>
          <a:bodyPr/>
          <a:lstStyle/>
          <a:p>
            <a:r>
              <a:rPr lang="en-US"/>
              <a:t>Multiparameter </a:t>
            </a:r>
            <a:r>
              <a:rPr lang="en-US" dirty="0"/>
              <a:t>models</a:t>
            </a:r>
          </a:p>
        </p:txBody>
      </p:sp>
    </p:spTree>
    <p:extLst>
      <p:ext uri="{BB962C8B-B14F-4D97-AF65-F5344CB8AC3E}">
        <p14:creationId xmlns:p14="http://schemas.microsoft.com/office/powerpoint/2010/main" val="53963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pPr lvl="0"/>
            <a:r>
              <a:rPr lang="en-US" dirty="0"/>
              <a:t>Explore various standard single-parameter models and their applications.</a:t>
            </a:r>
          </a:p>
          <a:p>
            <a:pPr lvl="1"/>
            <a:r>
              <a:rPr lang="en-US" dirty="0"/>
              <a:t>Normal distribution with unknown mean</a:t>
            </a:r>
          </a:p>
          <a:p>
            <a:pPr lvl="1"/>
            <a:r>
              <a:rPr lang="en-US" dirty="0"/>
              <a:t>Normal distribution with unknown variance</a:t>
            </a:r>
          </a:p>
          <a:p>
            <a:pPr lvl="1"/>
            <a:r>
              <a:rPr lang="en-US" dirty="0"/>
              <a:t>Poisson distribution</a:t>
            </a:r>
          </a:p>
          <a:p>
            <a:pPr lvl="1"/>
            <a:r>
              <a:rPr lang="en-US" dirty="0"/>
              <a:t>Exponential distribution</a:t>
            </a:r>
          </a:p>
        </p:txBody>
      </p:sp>
    </p:spTree>
    <p:extLst>
      <p:ext uri="{BB962C8B-B14F-4D97-AF65-F5344CB8AC3E}">
        <p14:creationId xmlns:p14="http://schemas.microsoft.com/office/powerpoint/2010/main" val="6509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778E-3EBA-C1BD-9C80-25379F5FF863}"/>
              </a:ext>
            </a:extLst>
          </p:cNvPr>
          <p:cNvSpPr>
            <a:spLocks noGrp="1"/>
          </p:cNvSpPr>
          <p:nvPr>
            <p:ph type="title"/>
          </p:nvPr>
        </p:nvSpPr>
        <p:spPr/>
        <p:txBody>
          <a:bodyPr/>
          <a:lstStyle/>
          <a:p>
            <a:r>
              <a:rPr lang="en-US" dirty="0"/>
              <a:t>Topics to Review for This Lesson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334732-2ECA-B04C-3776-205480EC0E1E}"/>
                  </a:ext>
                </a:extLst>
              </p:cNvPr>
              <p:cNvSpPr>
                <a:spLocks noGrp="1"/>
              </p:cNvSpPr>
              <p:nvPr>
                <p:ph idx="1"/>
              </p:nvPr>
            </p:nvSpPr>
            <p:spPr/>
            <p:txBody>
              <a:bodyPr/>
              <a:lstStyle/>
              <a:p>
                <a:pPr marL="742950" indent="-742950">
                  <a:buFont typeface="+mj-lt"/>
                  <a:buAutoNum type="arabicPeriod"/>
                </a:pPr>
                <a:r>
                  <a:rPr lang="en-US" dirty="0"/>
                  <a:t>Normal Distributions</a:t>
                </a:r>
              </a:p>
              <a:p>
                <a:pPr marL="742950" indent="-742950">
                  <a:buFont typeface="+mj-lt"/>
                  <a:buAutoNum type="arabicPeriod"/>
                </a:pPr>
                <a:r>
                  <a:rPr lang="en-US" dirty="0">
                    <a:ea typeface="Cambria Math" panose="02040503050406030204" pitchFamily="18" charset="0"/>
                  </a:rPr>
                  <a:t>Scaled Inverse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n-US" dirty="0"/>
                  <a:t> Distributions</a:t>
                </a:r>
              </a:p>
              <a:p>
                <a:pPr marL="742950" indent="-742950">
                  <a:buFont typeface="+mj-lt"/>
                  <a:buAutoNum type="arabicPeriod"/>
                </a:pPr>
                <a:r>
                  <a:rPr lang="en-US" dirty="0"/>
                  <a:t>Poisson Distributions</a:t>
                </a:r>
              </a:p>
              <a:p>
                <a:pPr marL="742950" indent="-742950">
                  <a:buFont typeface="+mj-lt"/>
                  <a:buAutoNum type="arabicPeriod"/>
                </a:pPr>
                <a:r>
                  <a:rPr lang="en-US" dirty="0"/>
                  <a:t>Gamma Distributions</a:t>
                </a:r>
              </a:p>
              <a:p>
                <a:pPr marL="742950" indent="-7429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5D334732-2ECA-B04C-3776-205480EC0E1E}"/>
                  </a:ext>
                </a:extLst>
              </p:cNvPr>
              <p:cNvSpPr>
                <a:spLocks noGrp="1" noRot="1" noChangeAspect="1" noMove="1" noResize="1" noEditPoints="1" noAdjustHandles="1" noChangeArrowheads="1" noChangeShapeType="1" noTextEdit="1"/>
              </p:cNvSpPr>
              <p:nvPr>
                <p:ph idx="1"/>
              </p:nvPr>
            </p:nvSpPr>
            <p:spPr>
              <a:blipFill>
                <a:blip r:embed="rId3"/>
                <a:stretch>
                  <a:fillRect l="-1183" t="-1657"/>
                </a:stretch>
              </a:blipFill>
            </p:spPr>
            <p:txBody>
              <a:bodyPr/>
              <a:lstStyle/>
              <a:p>
                <a:r>
                  <a:rPr lang="en-US">
                    <a:noFill/>
                  </a:rPr>
                  <a:t> </a:t>
                </a:r>
              </a:p>
            </p:txBody>
          </p:sp>
        </mc:Fallback>
      </mc:AlternateContent>
    </p:spTree>
    <p:extLst>
      <p:ext uri="{BB962C8B-B14F-4D97-AF65-F5344CB8AC3E}">
        <p14:creationId xmlns:p14="http://schemas.microsoft.com/office/powerpoint/2010/main" val="257203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5AC5E-BE58-FE21-CB9E-9B7E6C0BC2CF}"/>
              </a:ext>
            </a:extLst>
          </p:cNvPr>
          <p:cNvSpPr>
            <a:spLocks noGrp="1"/>
          </p:cNvSpPr>
          <p:nvPr>
            <p:ph sz="half" idx="1"/>
          </p:nvPr>
        </p:nvSpPr>
        <p:spPr/>
        <p:txBody>
          <a:bodyPr/>
          <a:lstStyle/>
          <a:p>
            <a:r>
              <a:rPr lang="en-US" dirty="0"/>
              <a:t>The normal distribution is fundamental to statistics.</a:t>
            </a:r>
          </a:p>
          <a:p>
            <a:pPr lvl="1"/>
            <a:r>
              <a:rPr lang="en-US" dirty="0"/>
              <a:t>The central limit theorem</a:t>
            </a:r>
          </a:p>
          <a:p>
            <a:pPr lvl="1"/>
            <a:r>
              <a:rPr lang="en-US" dirty="0"/>
              <a:t>Several kinds of populations</a:t>
            </a:r>
          </a:p>
          <a:p>
            <a:r>
              <a:rPr lang="en-US" dirty="0"/>
              <a:t>Consider the model as a single-parameter model with respect to the mean.</a:t>
            </a:r>
          </a:p>
          <a:p>
            <a:endParaRPr lang="en-US" dirty="0"/>
          </a:p>
        </p:txBody>
      </p:sp>
      <p:pic>
        <p:nvPicPr>
          <p:cNvPr id="6" name="Content Placeholder 5" descr="A red line graph with numbers&#10;&#10;Description automatically generated">
            <a:extLst>
              <a:ext uri="{FF2B5EF4-FFF2-40B4-BE49-F238E27FC236}">
                <a16:creationId xmlns:a16="http://schemas.microsoft.com/office/drawing/2014/main" id="{D7F03504-0FE8-12DF-C8C2-5AF224362DB8}"/>
              </a:ext>
            </a:extLst>
          </p:cNvPr>
          <p:cNvPicPr>
            <a:picLocks noGrp="1" noChangeAspect="1"/>
          </p:cNvPicPr>
          <p:nvPr>
            <p:ph sz="half" idx="2"/>
          </p:nvPr>
        </p:nvPicPr>
        <p:blipFill>
          <a:blip r:embed="rId3"/>
          <a:stretch>
            <a:fillRect/>
          </a:stretch>
        </p:blipFill>
        <p:spPr>
          <a:xfrm>
            <a:off x="9072563" y="2781301"/>
            <a:ext cx="8110537" cy="4866322"/>
          </a:xfrm>
        </p:spPr>
      </p:pic>
      <p:sp>
        <p:nvSpPr>
          <p:cNvPr id="2" name="Title 1">
            <a:extLst>
              <a:ext uri="{FF2B5EF4-FFF2-40B4-BE49-F238E27FC236}">
                <a16:creationId xmlns:a16="http://schemas.microsoft.com/office/drawing/2014/main" id="{1ECD3BFB-9113-A21B-DAF3-7A7ED37985CA}"/>
              </a:ext>
            </a:extLst>
          </p:cNvPr>
          <p:cNvSpPr>
            <a:spLocks noGrp="1"/>
          </p:cNvSpPr>
          <p:nvPr>
            <p:ph type="title"/>
          </p:nvPr>
        </p:nvSpPr>
        <p:spPr/>
        <p:txBody>
          <a:bodyPr/>
          <a:lstStyle/>
          <a:p>
            <a:r>
              <a:rPr lang="en-US" dirty="0"/>
              <a:t>Normal Distribution</a:t>
            </a:r>
          </a:p>
        </p:txBody>
      </p:sp>
    </p:spTree>
    <p:extLst>
      <p:ext uri="{BB962C8B-B14F-4D97-AF65-F5344CB8AC3E}">
        <p14:creationId xmlns:p14="http://schemas.microsoft.com/office/powerpoint/2010/main" val="13637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AE64-22B5-08BB-1AA1-828490982072}"/>
              </a:ext>
            </a:extLst>
          </p:cNvPr>
          <p:cNvSpPr>
            <a:spLocks noGrp="1"/>
          </p:cNvSpPr>
          <p:nvPr>
            <p:ph type="title"/>
          </p:nvPr>
        </p:nvSpPr>
        <p:spPr/>
        <p:txBody>
          <a:bodyPr/>
          <a:lstStyle/>
          <a:p>
            <a:r>
              <a:rPr lang="en-US" dirty="0"/>
              <a:t>Likelihood and Conjugate Prior Densities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AD153B-FA23-6DA0-646E-B559D0936B06}"/>
                  </a:ext>
                </a:extLst>
              </p:cNvPr>
              <p:cNvSpPr>
                <a:spLocks noGrp="1"/>
              </p:cNvSpPr>
              <p:nvPr>
                <p:ph idx="1"/>
              </p:nvPr>
            </p:nvSpPr>
            <p:spPr/>
            <p:txBody>
              <a:bodyPr/>
              <a:lstStyle/>
              <a:p>
                <a:r>
                  <a:rPr lang="en-US" dirty="0"/>
                  <a:t>Likelihood of </a:t>
                </a:r>
                <a:r>
                  <a:rPr lang="en-US" b="1" i="1" u="sng" dirty="0"/>
                  <a:t>one</a:t>
                </a:r>
                <a:r>
                  <a:rPr lang="en-US" dirty="0"/>
                  <a:t> datapoint </a:t>
                </a:r>
                <a14:m>
                  <m:oMath xmlns:m="http://schemas.openxmlformats.org/officeDocument/2006/math">
                    <m:r>
                      <a:rPr lang="en-US" i="1">
                        <a:latin typeface="Cambria Math" panose="02040503050406030204" pitchFamily="18" charset="0"/>
                      </a:rPr>
                      <m:t>𝑦</m:t>
                    </m:r>
                  </m:oMath>
                </a14:m>
                <a:r>
                  <a:rPr lang="en-US" dirty="0"/>
                  <a:t> with </a:t>
                </a:r>
                <a:r>
                  <a:rPr lang="en-US" u="sng" dirty="0">
                    <a:solidFill>
                      <a:schemeClr val="bg1"/>
                    </a:solidFill>
                  </a:rPr>
                  <a:t>unknown</a:t>
                </a:r>
                <a:r>
                  <a:rPr lang="en-US" dirty="0"/>
                  <a:t> mean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𝜃</m:t>
                    </m:r>
                  </m:oMath>
                </a14:m>
                <a:r>
                  <a:rPr lang="en-US" dirty="0"/>
                  <a:t> and </a:t>
                </a:r>
                <a:r>
                  <a:rPr lang="en-US" u="sng" dirty="0">
                    <a:solidFill>
                      <a:schemeClr val="bg1"/>
                    </a:solidFill>
                  </a:rPr>
                  <a:t>known</a:t>
                </a:r>
                <a:r>
                  <a:rPr lang="en-US" dirty="0"/>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bg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den>
                          </m:f>
                        </m:sup>
                      </m:sSup>
                    </m:oMath>
                  </m:oMathPara>
                </a14:m>
                <a:endParaRPr lang="en-US" dirty="0"/>
              </a:p>
              <a:p>
                <a:r>
                  <a:rPr lang="en-US" dirty="0"/>
                  <a:t>The likelihood is an exponential of a quadratic form.</a:t>
                </a:r>
              </a:p>
              <a:p>
                <a:r>
                  <a:rPr lang="en-US" dirty="0"/>
                  <a:t>The family of conjugate prior densities are of the form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sup>
                      </m:sSup>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B8AD153B-FA23-6DA0-646E-B559D0936B06}"/>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34942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382257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D4905-E845-06B1-D627-424F04F7F2C2}"/>
                  </a:ext>
                </a:extLst>
              </p:cNvPr>
              <p:cNvSpPr>
                <a:spLocks noGrp="1"/>
              </p:cNvSpPr>
              <p:nvPr>
                <p:ph sz="half" idx="1"/>
              </p:nvPr>
            </p:nvSpPr>
            <p:spPr/>
            <p:txBody>
              <a:bodyPr/>
              <a:lstStyle/>
              <a:p>
                <a:r>
                  <a:rPr lang="en-US" dirty="0"/>
                  <a:t>Conjugate prior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r>
                  <a:rPr lang="en-US" dirty="0"/>
                  <a:t>Likelihood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e>
                      </m:d>
                    </m:oMath>
                  </m:oMathPara>
                </a14:m>
                <a:endParaRPr lang="en-US" dirty="0"/>
              </a:p>
            </p:txBody>
          </p:sp>
        </mc:Choice>
        <mc:Fallback xmlns="">
          <p:sp>
            <p:nvSpPr>
              <p:cNvPr id="3" name="Content Placeholder 2">
                <a:extLst>
                  <a:ext uri="{FF2B5EF4-FFF2-40B4-BE49-F238E27FC236}">
                    <a16:creationId xmlns:a16="http://schemas.microsoft.com/office/drawing/2014/main" id="{790D4905-E845-06B1-D627-424F04F7F2C2}"/>
                  </a:ext>
                </a:extLst>
              </p:cNvPr>
              <p:cNvSpPr>
                <a:spLocks noGrp="1" noRot="1" noChangeAspect="1" noMove="1" noResize="1" noEditPoints="1" noAdjustHandles="1" noChangeArrowheads="1" noChangeShapeType="1" noTextEdit="1"/>
              </p:cNvSpPr>
              <p:nvPr>
                <p:ph sz="half" idx="1"/>
              </p:nvPr>
            </p:nvSpPr>
            <p:spPr>
              <a:blipFill>
                <a:blip r:embed="rId3"/>
                <a:stretch>
                  <a:fillRect l="-2310" t="-1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6B160EA-C882-C0A2-5A9E-C38D76A850C4}"/>
                  </a:ext>
                </a:extLst>
              </p:cNvPr>
              <p:cNvSpPr>
                <a:spLocks noGrp="1"/>
              </p:cNvSpPr>
              <p:nvPr>
                <p:ph sz="half" idx="2"/>
              </p:nvPr>
            </p:nvSpPr>
            <p:spPr/>
            <p:txBody>
              <a:bodyPr/>
              <a:lstStyle/>
              <a:p>
                <a:r>
                  <a:rPr lang="en-US" dirty="0"/>
                  <a:t>Conjugate posterior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e>
                              </m:d>
                            </m:e>
                            <m:sup>
                              <m:r>
                                <a:rPr lang="en-US" b="0" i="1" smtClean="0">
                                  <a:latin typeface="Cambria Math" panose="02040503050406030204" pitchFamily="18" charset="0"/>
                                  <a:ea typeface="Cambria Math" panose="02040503050406030204" pitchFamily="18" charset="0"/>
                                </a:rPr>
                                <m:t>2</m:t>
                              </m:r>
                            </m:sup>
                          </m:sSup>
                        </m:e>
                      </m:d>
                    </m:oMath>
                  </m:oMathPara>
                </a14:m>
                <a:endParaRPr lang="en-US" dirty="0"/>
              </a:p>
              <a:p>
                <a:pPr marL="0" indent="0">
                  <a:buNone/>
                </a:pPr>
                <a:r>
                  <a:rPr lang="en-US" dirty="0"/>
                  <a:t>where</a:t>
                </a:r>
              </a:p>
              <a:p>
                <a:pPr lvl="1"/>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i="1">
                        <a:latin typeface="Cambria Math" panose="02040503050406030204" pitchFamily="18" charset="0"/>
                      </a:rPr>
                      <m:t> </m:t>
                    </m:r>
                  </m:oMath>
                </a14:m>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d>
                      <m:dPr>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𝜏</m:t>
                                </m:r>
                              </m:e>
                              <m:sub>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2</m:t>
                                </m:r>
                              </m:sup>
                            </m:sSubSup>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r>
                          <a:rPr lang="en-US" b="0" i="1" smtClean="0">
                            <a:latin typeface="Cambria Math" panose="02040503050406030204" pitchFamily="18" charset="0"/>
                          </a:rPr>
                          <m:t>𝑦</m:t>
                        </m:r>
                      </m:e>
                    </m:d>
                  </m:oMath>
                </a14:m>
                <a:br>
                  <a:rPr lang="en-US" dirty="0"/>
                </a:br>
                <a:endParaRPr lang="en-US" dirty="0"/>
              </a:p>
              <a:p>
                <a:pPr lvl="1"/>
                <a:endParaRPr lang="en-US" dirty="0"/>
              </a:p>
            </p:txBody>
          </p:sp>
        </mc:Choice>
        <mc:Fallback xmlns="">
          <p:sp>
            <p:nvSpPr>
              <p:cNvPr id="4" name="Content Placeholder 3">
                <a:extLst>
                  <a:ext uri="{FF2B5EF4-FFF2-40B4-BE49-F238E27FC236}">
                    <a16:creationId xmlns:a16="http://schemas.microsoft.com/office/drawing/2014/main" id="{86B160EA-C882-C0A2-5A9E-C38D76A850C4}"/>
                  </a:ext>
                </a:extLst>
              </p:cNvPr>
              <p:cNvSpPr>
                <a:spLocks noGrp="1" noRot="1" noChangeAspect="1" noMove="1" noResize="1" noEditPoints="1" noAdjustHandles="1" noChangeArrowheads="1" noChangeShapeType="1" noTextEdit="1"/>
              </p:cNvSpPr>
              <p:nvPr>
                <p:ph sz="half" idx="2"/>
              </p:nvPr>
            </p:nvSpPr>
            <p:spPr>
              <a:blipFill>
                <a:blip r:embed="rId4"/>
                <a:stretch>
                  <a:fillRect l="-2805" t="-175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DA2DBC1-0459-990D-3E7A-00A8BABCA014}"/>
              </a:ext>
            </a:extLst>
          </p:cNvPr>
          <p:cNvSpPr>
            <a:spLocks noGrp="1"/>
          </p:cNvSpPr>
          <p:nvPr>
            <p:ph type="title"/>
          </p:nvPr>
        </p:nvSpPr>
        <p:spPr/>
        <p:txBody>
          <a:bodyPr/>
          <a:lstStyle/>
          <a:p>
            <a:r>
              <a:rPr lang="en-US" dirty="0"/>
              <a:t>Conjugate Prior and Posterior Summary</a:t>
            </a:r>
          </a:p>
        </p:txBody>
      </p:sp>
    </p:spTree>
    <p:extLst>
      <p:ext uri="{BB962C8B-B14F-4D97-AF65-F5344CB8AC3E}">
        <p14:creationId xmlns:p14="http://schemas.microsoft.com/office/powerpoint/2010/main" val="41201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2.xml><?xml version="1.0" encoding="utf-8"?>
<ds:datastoreItem xmlns:ds="http://schemas.openxmlformats.org/officeDocument/2006/customXml" ds:itemID="{3D6BB061-BD5C-4B74-995E-998B0C3E71C4}"/>
</file>

<file path=customXml/itemProps3.xml><?xml version="1.0" encoding="utf-8"?>
<ds:datastoreItem xmlns:ds="http://schemas.openxmlformats.org/officeDocument/2006/customXml" ds:itemID="{BFA838ED-C12F-4A42-8E88-98BAC73D21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25082</TotalTime>
  <Words>2341</Words>
  <Application>Microsoft Macintosh PowerPoint</Application>
  <PresentationFormat>Custom</PresentationFormat>
  <Paragraphs>286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.SF NS</vt:lpstr>
      <vt:lpstr>Aptos</vt:lpstr>
      <vt:lpstr>Arial</vt:lpstr>
      <vt:lpstr>Cambria Math</vt:lpstr>
      <vt:lpstr>Wingdings 2</vt:lpstr>
      <vt:lpstr>Breeze</vt:lpstr>
      <vt:lpstr> Bayesian Inference</vt:lpstr>
      <vt:lpstr>Other Single-Parameter Models</vt:lpstr>
      <vt:lpstr>Last Time</vt:lpstr>
      <vt:lpstr>Objective</vt:lpstr>
      <vt:lpstr>Topics to Review for This Lesson</vt:lpstr>
      <vt:lpstr>Normal Distribution</vt:lpstr>
      <vt:lpstr>Likelihood and Conjugate Prior Densities</vt:lpstr>
      <vt:lpstr>PowerPoint Presentation</vt:lpstr>
      <vt:lpstr>Conjugate Prior and Posterior Summary</vt:lpstr>
      <vt:lpstr>Conjugate Prior and Posterior Summary</vt:lpstr>
      <vt:lpstr>Side Note: Precision</vt:lpstr>
      <vt:lpstr>Posterior Predictive Distribution</vt:lpstr>
      <vt:lpstr>PowerPoint Presentation</vt:lpstr>
      <vt:lpstr>Normal Model with Multiple Observations</vt:lpstr>
      <vt:lpstr>PowerPoint Presentation</vt:lpstr>
      <vt:lpstr>Conjugate Prior and Posterior Summary</vt:lpstr>
      <vt:lpstr>Example with Multiple Points</vt:lpstr>
      <vt:lpstr>PowerPoint Presentation</vt:lpstr>
      <vt:lpstr>Example Distributions</vt:lpstr>
      <vt:lpstr>Normal Distribution with Unknown Variance</vt:lpstr>
      <vt:lpstr>PowerPoint Presentation</vt:lpstr>
      <vt:lpstr>Conjugate Prior and Posterior Summary</vt:lpstr>
      <vt:lpstr>Poisson Distributions</vt:lpstr>
      <vt:lpstr>Poisson Likelihood</vt:lpstr>
      <vt:lpstr>PowerPoint Presentation</vt:lpstr>
      <vt:lpstr>Conjugate Prior and Posterior Summary</vt:lpstr>
      <vt:lpstr>PowerPoint Presentation</vt:lpstr>
      <vt:lpstr>Exponential Likelihood</vt:lpstr>
      <vt:lpstr>Exponential Likelihood</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40</cp:revision>
  <dcterms:created xsi:type="dcterms:W3CDTF">2019-02-13T16:04:21Z</dcterms:created>
  <dcterms:modified xsi:type="dcterms:W3CDTF">2024-07-16T06:00:57Z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